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y="5143500" cx="9144000"/>
  <p:notesSz cx="6858000" cy="9144000"/>
  <p:embeddedFontLst>
    <p:embeddedFont>
      <p:font typeface="Nunito"/>
      <p:regular r:id="rId21"/>
      <p:bold r:id="rId22"/>
      <p:italic r:id="rId23"/>
      <p:boldItalic r:id="rId24"/>
    </p:embeddedFont>
    <p:embeddedFont>
      <p:font typeface="Maven Pro"/>
      <p:regular r:id="rId25"/>
      <p:bold r:id="rId2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font" Target="fonts/Nunito-bold.fntdata"/><Relationship Id="rId21" Type="http://schemas.openxmlformats.org/officeDocument/2006/relationships/font" Target="fonts/Nunito-regular.fntdata"/><Relationship Id="rId24" Type="http://schemas.openxmlformats.org/officeDocument/2006/relationships/font" Target="fonts/Nunito-boldItalic.fntdata"/><Relationship Id="rId23" Type="http://schemas.openxmlformats.org/officeDocument/2006/relationships/font" Target="fonts/Nunito-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MavenPro-bold.fntdata"/><Relationship Id="rId25" Type="http://schemas.openxmlformats.org/officeDocument/2006/relationships/font" Target="fonts/MavenPro-regular.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d9c453428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d9c453428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gb4da02d498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9" name="Google Shape;409;gb4da02d498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gb4bb95a169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5" name="Google Shape;425;gb4bb95a169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gb4bb95a169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3" name="Google Shape;443;gb4bb95a169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gb4bb95a169_0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1" name="Google Shape;461;gb4bb95a169_0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gb4bb95a169_0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8" name="Google Shape;468;gb4bb95a169_0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gabd716b94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3" name="Google Shape;473;gabd716b94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e9090756a_1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e9090756a_1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d91e1f37e_1_10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d91e1f37e_1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d91e1f37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d91e1f37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b4da02d498_0_1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b4da02d498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e9090756a_1_7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e9090756a_1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e9090756a_2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e9090756a_2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b4da02d498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7" name="Google Shape;397;gb4da02d498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e9090756a_1_3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3" name="Google Shape;403;ge9090756a_1_3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3"/>
        </a:solidFill>
      </p:bgPr>
    </p:bg>
    <p:spTree>
      <p:nvGrpSpPr>
        <p:cNvPr id="9" name="Shape 9"/>
        <p:cNvGrpSpPr/>
        <p:nvPr/>
      </p:nvGrpSpPr>
      <p:grpSpPr>
        <a:xfrm>
          <a:off x="0" y="0"/>
          <a:ext cx="0" cy="0"/>
          <a:chOff x="0" y="0"/>
          <a:chExt cx="0" cy="0"/>
        </a:xfrm>
      </p:grpSpPr>
      <p:grpSp>
        <p:nvGrpSpPr>
          <p:cNvPr id="10" name="Google Shape;10;p2"/>
          <p:cNvGrpSpPr/>
          <p:nvPr/>
        </p:nvGrpSpPr>
        <p:grpSpPr>
          <a:xfrm>
            <a:off x="7343003" y="3409675"/>
            <a:ext cx="1691422" cy="1732548"/>
            <a:chOff x="7343003" y="3409675"/>
            <a:chExt cx="1691422" cy="1732548"/>
          </a:xfrm>
        </p:grpSpPr>
        <p:grpSp>
          <p:nvGrpSpPr>
            <p:cNvPr id="11" name="Google Shape;11;p2"/>
            <p:cNvGrpSpPr/>
            <p:nvPr/>
          </p:nvGrpSpPr>
          <p:grpSpPr>
            <a:xfrm>
              <a:off x="7343003" y="4453711"/>
              <a:ext cx="316800" cy="688513"/>
              <a:chOff x="7343003" y="4453711"/>
              <a:chExt cx="316800" cy="688513"/>
            </a:xfrm>
          </p:grpSpPr>
          <p:sp>
            <p:nvSpPr>
              <p:cNvPr id="12" name="Google Shape;12;p2"/>
              <p:cNvSpPr/>
              <p:nvPr/>
            </p:nvSpPr>
            <p:spPr>
              <a:xfrm>
                <a:off x="7343003"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7343003"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 name="Google Shape;14;p2"/>
            <p:cNvGrpSpPr/>
            <p:nvPr/>
          </p:nvGrpSpPr>
          <p:grpSpPr>
            <a:xfrm>
              <a:off x="7801210" y="4105700"/>
              <a:ext cx="316800" cy="1036523"/>
              <a:chOff x="7801210" y="4105700"/>
              <a:chExt cx="316800" cy="1036523"/>
            </a:xfrm>
          </p:grpSpPr>
          <p:sp>
            <p:nvSpPr>
              <p:cNvPr id="15" name="Google Shape;15;p2"/>
              <p:cNvSpPr/>
              <p:nvPr/>
            </p:nvSpPr>
            <p:spPr>
              <a:xfrm>
                <a:off x="7801210"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7801210"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7801210"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8259418" y="3757688"/>
              <a:ext cx="316800" cy="1384535"/>
              <a:chOff x="8259418" y="3757688"/>
              <a:chExt cx="316800" cy="1384535"/>
            </a:xfrm>
          </p:grpSpPr>
          <p:sp>
            <p:nvSpPr>
              <p:cNvPr id="19" name="Google Shape;19;p2"/>
              <p:cNvSpPr/>
              <p:nvPr/>
            </p:nvSpPr>
            <p:spPr>
              <a:xfrm>
                <a:off x="8259418"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8259418"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8259418"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8259418"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 name="Google Shape;23;p2"/>
            <p:cNvGrpSpPr/>
            <p:nvPr/>
          </p:nvGrpSpPr>
          <p:grpSpPr>
            <a:xfrm>
              <a:off x="8717625" y="3409675"/>
              <a:ext cx="316800" cy="1732548"/>
              <a:chOff x="8717625" y="3409675"/>
              <a:chExt cx="316800" cy="1732548"/>
            </a:xfrm>
          </p:grpSpPr>
          <p:sp>
            <p:nvSpPr>
              <p:cNvPr id="24" name="Google Shape;24;p2"/>
              <p:cNvSpPr/>
              <p:nvPr/>
            </p:nvSpPr>
            <p:spPr>
              <a:xfrm>
                <a:off x="8717625"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8717625"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8717625"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8717625" y="3409675"/>
                <a:ext cx="316800" cy="1732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8717625"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9" name="Google Shape;29;p2"/>
          <p:cNvGrpSpPr/>
          <p:nvPr/>
        </p:nvGrpSpPr>
        <p:grpSpPr>
          <a:xfrm>
            <a:off x="5043503" y="0"/>
            <a:ext cx="3814072" cy="3839102"/>
            <a:chOff x="5043503" y="0"/>
            <a:chExt cx="3814072" cy="3839102"/>
          </a:xfrm>
        </p:grpSpPr>
        <p:sp>
          <p:nvSpPr>
            <p:cNvPr id="30" name="Google Shape;30;p2"/>
            <p:cNvSpPr/>
            <p:nvPr/>
          </p:nvSpPr>
          <p:spPr>
            <a:xfrm>
              <a:off x="8460975" y="1817775"/>
              <a:ext cx="396600" cy="3966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rot="-9830444">
              <a:off x="6469759" y="3480728"/>
              <a:ext cx="320148" cy="32014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 name="Google Shape;32;p2"/>
            <p:cNvGrpSpPr/>
            <p:nvPr/>
          </p:nvGrpSpPr>
          <p:grpSpPr>
            <a:xfrm>
              <a:off x="7647812" y="2704283"/>
              <a:ext cx="635219" cy="635219"/>
              <a:chOff x="6725724" y="2701260"/>
              <a:chExt cx="1208101" cy="1208100"/>
            </a:xfrm>
          </p:grpSpPr>
          <p:sp>
            <p:nvSpPr>
              <p:cNvPr id="33" name="Google Shape;33;p2"/>
              <p:cNvSpPr/>
              <p:nvPr/>
            </p:nvSpPr>
            <p:spPr>
              <a:xfrm rot="5400000">
                <a:off x="6725725" y="2701260"/>
                <a:ext cx="1208100" cy="12081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rot="5400000">
                <a:off x="6725724" y="2701260"/>
                <a:ext cx="1208100" cy="1208100"/>
              </a:xfrm>
              <a:prstGeom prst="pie">
                <a:avLst>
                  <a:gd fmla="val 8244818" name="adj1"/>
                  <a:gd fmla="val 16246175"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rot="5400000">
                <a:off x="6954988" y="2930398"/>
                <a:ext cx="749700" cy="7497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2"/>
            <p:cNvSpPr/>
            <p:nvPr/>
          </p:nvSpPr>
          <p:spPr>
            <a:xfrm>
              <a:off x="8460975" y="1817775"/>
              <a:ext cx="396600" cy="396600"/>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 name="Google Shape;37;p2"/>
            <p:cNvGrpSpPr/>
            <p:nvPr/>
          </p:nvGrpSpPr>
          <p:grpSpPr>
            <a:xfrm>
              <a:off x="7952720" y="179238"/>
              <a:ext cx="873165" cy="873003"/>
              <a:chOff x="7754428" y="208725"/>
              <a:chExt cx="541800" cy="541800"/>
            </a:xfrm>
          </p:grpSpPr>
          <p:sp>
            <p:nvSpPr>
              <p:cNvPr id="38" name="Google Shape;38;p2"/>
              <p:cNvSpPr/>
              <p:nvPr/>
            </p:nvSpPr>
            <p:spPr>
              <a:xfrm rot="-8647347">
                <a:off x="7831319" y="285616"/>
                <a:ext cx="388018" cy="38801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rot="-8647347">
                <a:off x="7831319" y="285616"/>
                <a:ext cx="388018" cy="388018"/>
              </a:xfrm>
              <a:prstGeom prst="pie">
                <a:avLst>
                  <a:gd fmla="val 19376841" name="adj1"/>
                  <a:gd fmla="val 12313574"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 name="Google Shape;40;p2"/>
            <p:cNvSpPr/>
            <p:nvPr/>
          </p:nvSpPr>
          <p:spPr>
            <a:xfrm>
              <a:off x="5399840" y="356365"/>
              <a:ext cx="2577000" cy="25770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rot="2043858">
              <a:off x="5503813" y="460310"/>
              <a:ext cx="2369480" cy="236948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5399795" y="360281"/>
              <a:ext cx="2577000" cy="2577000"/>
            </a:xfrm>
            <a:prstGeom prst="pie">
              <a:avLst>
                <a:gd fmla="val 8801158"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rot="2044777">
              <a:off x="5911449" y="867729"/>
              <a:ext cx="1554223" cy="1554223"/>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5399795" y="356358"/>
              <a:ext cx="2577000" cy="2577000"/>
            </a:xfrm>
            <a:prstGeom prst="pie">
              <a:avLst>
                <a:gd fmla="val 1255410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rot="-9830444">
              <a:off x="6469759" y="3480727"/>
              <a:ext cx="320148" cy="320148"/>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 name="Google Shape;46;p2"/>
          <p:cNvSpPr txBox="1"/>
          <p:nvPr>
            <p:ph type="ctrTitle"/>
          </p:nvPr>
        </p:nvSpPr>
        <p:spPr>
          <a:xfrm>
            <a:off x="824000" y="1613813"/>
            <a:ext cx="4255500" cy="18729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47" name="Google Shape;47;p2"/>
          <p:cNvSpPr txBox="1"/>
          <p:nvPr>
            <p:ph idx="1" type="subTitle"/>
          </p:nvPr>
        </p:nvSpPr>
        <p:spPr>
          <a:xfrm>
            <a:off x="824000" y="3596300"/>
            <a:ext cx="4255500" cy="695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48" name="Google Shape;48;p2"/>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41" name="Shape 141"/>
        <p:cNvGrpSpPr/>
        <p:nvPr/>
      </p:nvGrpSpPr>
      <p:grpSpPr>
        <a:xfrm>
          <a:off x="0" y="0"/>
          <a:ext cx="0" cy="0"/>
          <a:chOff x="0" y="0"/>
          <a:chExt cx="0" cy="0"/>
        </a:xfrm>
      </p:grpSpPr>
      <p:grpSp>
        <p:nvGrpSpPr>
          <p:cNvPr id="142" name="Google Shape;142;p11"/>
          <p:cNvGrpSpPr/>
          <p:nvPr/>
        </p:nvGrpSpPr>
        <p:grpSpPr>
          <a:xfrm>
            <a:off x="52" y="4099200"/>
            <a:ext cx="9144036" cy="1044300"/>
            <a:chOff x="52" y="4099200"/>
            <a:chExt cx="9144036" cy="1044300"/>
          </a:xfrm>
        </p:grpSpPr>
        <p:grpSp>
          <p:nvGrpSpPr>
            <p:cNvPr id="143" name="Google Shape;143;p11"/>
            <p:cNvGrpSpPr/>
            <p:nvPr/>
          </p:nvGrpSpPr>
          <p:grpSpPr>
            <a:xfrm>
              <a:off x="52" y="4309200"/>
              <a:ext cx="231622" cy="834300"/>
              <a:chOff x="2688737" y="4301380"/>
              <a:chExt cx="231900" cy="834300"/>
            </a:xfrm>
          </p:grpSpPr>
          <p:sp>
            <p:nvSpPr>
              <p:cNvPr id="144" name="Google Shape;144;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 name="Google Shape;148;p11"/>
            <p:cNvGrpSpPr/>
            <p:nvPr/>
          </p:nvGrpSpPr>
          <p:grpSpPr>
            <a:xfrm>
              <a:off x="371406" y="4099200"/>
              <a:ext cx="231622" cy="1044300"/>
              <a:chOff x="2688737" y="4091380"/>
              <a:chExt cx="231900" cy="1044300"/>
            </a:xfrm>
          </p:grpSpPr>
          <p:sp>
            <p:nvSpPr>
              <p:cNvPr id="149" name="Google Shape;149;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flipH="1">
                <a:off x="2688737" y="4091380"/>
                <a:ext cx="2319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 name="Google Shape;154;p11"/>
            <p:cNvGrpSpPr/>
            <p:nvPr/>
          </p:nvGrpSpPr>
          <p:grpSpPr>
            <a:xfrm>
              <a:off x="742761" y="4309200"/>
              <a:ext cx="231622" cy="834300"/>
              <a:chOff x="2688737" y="4301380"/>
              <a:chExt cx="231900" cy="834300"/>
            </a:xfrm>
          </p:grpSpPr>
          <p:sp>
            <p:nvSpPr>
              <p:cNvPr id="155" name="Google Shape;155;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 name="Google Shape;159;p11"/>
            <p:cNvGrpSpPr/>
            <p:nvPr/>
          </p:nvGrpSpPr>
          <p:grpSpPr>
            <a:xfrm>
              <a:off x="1114115" y="4518900"/>
              <a:ext cx="231622" cy="624600"/>
              <a:chOff x="2688737" y="4511080"/>
              <a:chExt cx="231900" cy="624600"/>
            </a:xfrm>
          </p:grpSpPr>
          <p:sp>
            <p:nvSpPr>
              <p:cNvPr id="160" name="Google Shape;160;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 name="Google Shape;163;p11"/>
            <p:cNvGrpSpPr/>
            <p:nvPr/>
          </p:nvGrpSpPr>
          <p:grpSpPr>
            <a:xfrm>
              <a:off x="1856753" y="4099200"/>
              <a:ext cx="231600" cy="1044300"/>
              <a:chOff x="1856753" y="4099200"/>
              <a:chExt cx="231600" cy="1044300"/>
            </a:xfrm>
          </p:grpSpPr>
          <p:sp>
            <p:nvSpPr>
              <p:cNvPr id="164" name="Google Shape;164;p11"/>
              <p:cNvSpPr/>
              <p:nvPr/>
            </p:nvSpPr>
            <p:spPr>
              <a:xfrm flipH="1">
                <a:off x="185675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1"/>
              <p:cNvSpPr/>
              <p:nvPr/>
            </p:nvSpPr>
            <p:spPr>
              <a:xfrm flipH="1">
                <a:off x="185675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1"/>
              <p:cNvSpPr/>
              <p:nvPr/>
            </p:nvSpPr>
            <p:spPr>
              <a:xfrm flipH="1">
                <a:off x="185675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1"/>
              <p:cNvSpPr/>
              <p:nvPr/>
            </p:nvSpPr>
            <p:spPr>
              <a:xfrm flipH="1">
                <a:off x="1856753"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1"/>
              <p:cNvSpPr/>
              <p:nvPr/>
            </p:nvSpPr>
            <p:spPr>
              <a:xfrm flipH="1">
                <a:off x="185675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 name="Google Shape;169;p11"/>
            <p:cNvGrpSpPr/>
            <p:nvPr/>
          </p:nvGrpSpPr>
          <p:grpSpPr>
            <a:xfrm>
              <a:off x="2228107" y="4309200"/>
              <a:ext cx="231600" cy="834300"/>
              <a:chOff x="2228107" y="4309200"/>
              <a:chExt cx="231600" cy="834300"/>
            </a:xfrm>
          </p:grpSpPr>
          <p:sp>
            <p:nvSpPr>
              <p:cNvPr id="170" name="Google Shape;170;p11"/>
              <p:cNvSpPr/>
              <p:nvPr/>
            </p:nvSpPr>
            <p:spPr>
              <a:xfrm flipH="1">
                <a:off x="222810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1"/>
              <p:cNvSpPr/>
              <p:nvPr/>
            </p:nvSpPr>
            <p:spPr>
              <a:xfrm flipH="1">
                <a:off x="2228107"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1"/>
              <p:cNvSpPr/>
              <p:nvPr/>
            </p:nvSpPr>
            <p:spPr>
              <a:xfrm flipH="1">
                <a:off x="222810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1"/>
              <p:cNvSpPr/>
              <p:nvPr/>
            </p:nvSpPr>
            <p:spPr>
              <a:xfrm flipH="1">
                <a:off x="222810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 name="Google Shape;174;p11"/>
            <p:cNvGrpSpPr/>
            <p:nvPr/>
          </p:nvGrpSpPr>
          <p:grpSpPr>
            <a:xfrm>
              <a:off x="2599462" y="4518900"/>
              <a:ext cx="231600" cy="624600"/>
              <a:chOff x="2599462" y="4518900"/>
              <a:chExt cx="231600" cy="624600"/>
            </a:xfrm>
          </p:grpSpPr>
          <p:sp>
            <p:nvSpPr>
              <p:cNvPr id="175" name="Google Shape;175;p11"/>
              <p:cNvSpPr/>
              <p:nvPr/>
            </p:nvSpPr>
            <p:spPr>
              <a:xfrm flipH="1">
                <a:off x="259946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1"/>
              <p:cNvSpPr/>
              <p:nvPr/>
            </p:nvSpPr>
            <p:spPr>
              <a:xfrm flipH="1">
                <a:off x="259946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1"/>
              <p:cNvSpPr/>
              <p:nvPr/>
            </p:nvSpPr>
            <p:spPr>
              <a:xfrm flipH="1">
                <a:off x="259946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 name="Google Shape;178;p11"/>
            <p:cNvGrpSpPr/>
            <p:nvPr/>
          </p:nvGrpSpPr>
          <p:grpSpPr>
            <a:xfrm>
              <a:off x="3342171" y="4099200"/>
              <a:ext cx="231600" cy="1044300"/>
              <a:chOff x="3342171" y="4099200"/>
              <a:chExt cx="231600" cy="1044300"/>
            </a:xfrm>
          </p:grpSpPr>
          <p:sp>
            <p:nvSpPr>
              <p:cNvPr id="179" name="Google Shape;179;p11"/>
              <p:cNvSpPr/>
              <p:nvPr/>
            </p:nvSpPr>
            <p:spPr>
              <a:xfrm flipH="1">
                <a:off x="334217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1"/>
              <p:cNvSpPr/>
              <p:nvPr/>
            </p:nvSpPr>
            <p:spPr>
              <a:xfrm flipH="1">
                <a:off x="334217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1"/>
              <p:cNvSpPr/>
              <p:nvPr/>
            </p:nvSpPr>
            <p:spPr>
              <a:xfrm flipH="1">
                <a:off x="334217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1"/>
              <p:cNvSpPr/>
              <p:nvPr/>
            </p:nvSpPr>
            <p:spPr>
              <a:xfrm flipH="1">
                <a:off x="3342171"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1"/>
              <p:cNvSpPr/>
              <p:nvPr/>
            </p:nvSpPr>
            <p:spPr>
              <a:xfrm flipH="1">
                <a:off x="334217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 name="Google Shape;184;p11"/>
            <p:cNvGrpSpPr/>
            <p:nvPr/>
          </p:nvGrpSpPr>
          <p:grpSpPr>
            <a:xfrm>
              <a:off x="3713525" y="4309200"/>
              <a:ext cx="231600" cy="834300"/>
              <a:chOff x="3713525" y="4309200"/>
              <a:chExt cx="231600" cy="834300"/>
            </a:xfrm>
          </p:grpSpPr>
          <p:sp>
            <p:nvSpPr>
              <p:cNvPr id="185" name="Google Shape;185;p11"/>
              <p:cNvSpPr/>
              <p:nvPr/>
            </p:nvSpPr>
            <p:spPr>
              <a:xfrm flipH="1">
                <a:off x="371352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1"/>
              <p:cNvSpPr/>
              <p:nvPr/>
            </p:nvSpPr>
            <p:spPr>
              <a:xfrm flipH="1">
                <a:off x="3713525"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1"/>
              <p:cNvSpPr/>
              <p:nvPr/>
            </p:nvSpPr>
            <p:spPr>
              <a:xfrm flipH="1">
                <a:off x="371352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1"/>
              <p:cNvSpPr/>
              <p:nvPr/>
            </p:nvSpPr>
            <p:spPr>
              <a:xfrm flipH="1">
                <a:off x="371352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 name="Google Shape;189;p11"/>
            <p:cNvGrpSpPr/>
            <p:nvPr/>
          </p:nvGrpSpPr>
          <p:grpSpPr>
            <a:xfrm>
              <a:off x="1485398" y="4309200"/>
              <a:ext cx="231600" cy="834300"/>
              <a:chOff x="1485398" y="4309200"/>
              <a:chExt cx="231600" cy="834300"/>
            </a:xfrm>
          </p:grpSpPr>
          <p:sp>
            <p:nvSpPr>
              <p:cNvPr id="190" name="Google Shape;190;p11"/>
              <p:cNvSpPr/>
              <p:nvPr/>
            </p:nvSpPr>
            <p:spPr>
              <a:xfrm flipH="1">
                <a:off x="148539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1"/>
              <p:cNvSpPr/>
              <p:nvPr/>
            </p:nvSpPr>
            <p:spPr>
              <a:xfrm flipH="1">
                <a:off x="148539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1"/>
              <p:cNvSpPr/>
              <p:nvPr/>
            </p:nvSpPr>
            <p:spPr>
              <a:xfrm flipH="1">
                <a:off x="148539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1"/>
              <p:cNvSpPr/>
              <p:nvPr/>
            </p:nvSpPr>
            <p:spPr>
              <a:xfrm flipH="1">
                <a:off x="148539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 name="Google Shape;194;p11"/>
            <p:cNvGrpSpPr/>
            <p:nvPr/>
          </p:nvGrpSpPr>
          <p:grpSpPr>
            <a:xfrm>
              <a:off x="4084879" y="4518900"/>
              <a:ext cx="231600" cy="624600"/>
              <a:chOff x="4084879" y="4518900"/>
              <a:chExt cx="231600" cy="624600"/>
            </a:xfrm>
          </p:grpSpPr>
          <p:sp>
            <p:nvSpPr>
              <p:cNvPr id="195" name="Google Shape;195;p11"/>
              <p:cNvSpPr/>
              <p:nvPr/>
            </p:nvSpPr>
            <p:spPr>
              <a:xfrm flipH="1">
                <a:off x="40848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1"/>
              <p:cNvSpPr/>
              <p:nvPr/>
            </p:nvSpPr>
            <p:spPr>
              <a:xfrm flipH="1">
                <a:off x="40848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1"/>
              <p:cNvSpPr/>
              <p:nvPr/>
            </p:nvSpPr>
            <p:spPr>
              <a:xfrm flipH="1">
                <a:off x="40848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 name="Google Shape;198;p11"/>
            <p:cNvGrpSpPr/>
            <p:nvPr/>
          </p:nvGrpSpPr>
          <p:grpSpPr>
            <a:xfrm>
              <a:off x="2970816" y="4309200"/>
              <a:ext cx="231600" cy="834300"/>
              <a:chOff x="2970816" y="4309200"/>
              <a:chExt cx="231600" cy="834300"/>
            </a:xfrm>
          </p:grpSpPr>
          <p:sp>
            <p:nvSpPr>
              <p:cNvPr id="199" name="Google Shape;199;p11"/>
              <p:cNvSpPr/>
              <p:nvPr/>
            </p:nvSpPr>
            <p:spPr>
              <a:xfrm flipH="1">
                <a:off x="297081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1"/>
              <p:cNvSpPr/>
              <p:nvPr/>
            </p:nvSpPr>
            <p:spPr>
              <a:xfrm flipH="1">
                <a:off x="297081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1"/>
              <p:cNvSpPr/>
              <p:nvPr/>
            </p:nvSpPr>
            <p:spPr>
              <a:xfrm flipH="1">
                <a:off x="297081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1"/>
              <p:cNvSpPr/>
              <p:nvPr/>
            </p:nvSpPr>
            <p:spPr>
              <a:xfrm flipH="1">
                <a:off x="297081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 name="Google Shape;203;p11"/>
            <p:cNvGrpSpPr/>
            <p:nvPr/>
          </p:nvGrpSpPr>
          <p:grpSpPr>
            <a:xfrm>
              <a:off x="4456234" y="4309200"/>
              <a:ext cx="231600" cy="834300"/>
              <a:chOff x="4456234" y="4309200"/>
              <a:chExt cx="231600" cy="834300"/>
            </a:xfrm>
          </p:grpSpPr>
          <p:sp>
            <p:nvSpPr>
              <p:cNvPr id="204" name="Google Shape;204;p11"/>
              <p:cNvSpPr/>
              <p:nvPr/>
            </p:nvSpPr>
            <p:spPr>
              <a:xfrm flipH="1">
                <a:off x="445623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1"/>
              <p:cNvSpPr/>
              <p:nvPr/>
            </p:nvSpPr>
            <p:spPr>
              <a:xfrm flipH="1">
                <a:off x="445623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1"/>
              <p:cNvSpPr/>
              <p:nvPr/>
            </p:nvSpPr>
            <p:spPr>
              <a:xfrm flipH="1">
                <a:off x="445623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1"/>
              <p:cNvSpPr/>
              <p:nvPr/>
            </p:nvSpPr>
            <p:spPr>
              <a:xfrm flipH="1">
                <a:off x="445623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 name="Google Shape;208;p11"/>
            <p:cNvGrpSpPr/>
            <p:nvPr/>
          </p:nvGrpSpPr>
          <p:grpSpPr>
            <a:xfrm>
              <a:off x="4827588" y="4099200"/>
              <a:ext cx="231600" cy="1044300"/>
              <a:chOff x="4827588" y="4099200"/>
              <a:chExt cx="231600" cy="1044300"/>
            </a:xfrm>
          </p:grpSpPr>
          <p:sp>
            <p:nvSpPr>
              <p:cNvPr id="209" name="Google Shape;209;p11"/>
              <p:cNvSpPr/>
              <p:nvPr/>
            </p:nvSpPr>
            <p:spPr>
              <a:xfrm flipH="1">
                <a:off x="48275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1"/>
              <p:cNvSpPr/>
              <p:nvPr/>
            </p:nvSpPr>
            <p:spPr>
              <a:xfrm flipH="1">
                <a:off x="48275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1"/>
              <p:cNvSpPr/>
              <p:nvPr/>
            </p:nvSpPr>
            <p:spPr>
              <a:xfrm flipH="1">
                <a:off x="48275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1"/>
              <p:cNvSpPr/>
              <p:nvPr/>
            </p:nvSpPr>
            <p:spPr>
              <a:xfrm flipH="1">
                <a:off x="4827588"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1"/>
              <p:cNvSpPr/>
              <p:nvPr/>
            </p:nvSpPr>
            <p:spPr>
              <a:xfrm flipH="1">
                <a:off x="48275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4" name="Google Shape;214;p11"/>
            <p:cNvGrpSpPr/>
            <p:nvPr/>
          </p:nvGrpSpPr>
          <p:grpSpPr>
            <a:xfrm>
              <a:off x="5198943" y="4309200"/>
              <a:ext cx="231600" cy="834300"/>
              <a:chOff x="5198943" y="4309200"/>
              <a:chExt cx="231600" cy="834300"/>
            </a:xfrm>
          </p:grpSpPr>
          <p:sp>
            <p:nvSpPr>
              <p:cNvPr id="215" name="Google Shape;215;p11"/>
              <p:cNvSpPr/>
              <p:nvPr/>
            </p:nvSpPr>
            <p:spPr>
              <a:xfrm flipH="1">
                <a:off x="519894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1"/>
              <p:cNvSpPr/>
              <p:nvPr/>
            </p:nvSpPr>
            <p:spPr>
              <a:xfrm flipH="1">
                <a:off x="519894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1"/>
              <p:cNvSpPr/>
              <p:nvPr/>
            </p:nvSpPr>
            <p:spPr>
              <a:xfrm flipH="1">
                <a:off x="519894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1"/>
              <p:cNvSpPr/>
              <p:nvPr/>
            </p:nvSpPr>
            <p:spPr>
              <a:xfrm flipH="1">
                <a:off x="519894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 name="Google Shape;219;p11"/>
            <p:cNvGrpSpPr/>
            <p:nvPr/>
          </p:nvGrpSpPr>
          <p:grpSpPr>
            <a:xfrm>
              <a:off x="5570297" y="4518900"/>
              <a:ext cx="231600" cy="624600"/>
              <a:chOff x="5570297" y="4518900"/>
              <a:chExt cx="231600" cy="624600"/>
            </a:xfrm>
          </p:grpSpPr>
          <p:sp>
            <p:nvSpPr>
              <p:cNvPr id="220" name="Google Shape;220;p11"/>
              <p:cNvSpPr/>
              <p:nvPr/>
            </p:nvSpPr>
            <p:spPr>
              <a:xfrm flipH="1">
                <a:off x="557029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1"/>
              <p:cNvSpPr/>
              <p:nvPr/>
            </p:nvSpPr>
            <p:spPr>
              <a:xfrm flipH="1">
                <a:off x="557029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1"/>
              <p:cNvSpPr/>
              <p:nvPr/>
            </p:nvSpPr>
            <p:spPr>
              <a:xfrm flipH="1">
                <a:off x="557029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 name="Google Shape;223;p11"/>
            <p:cNvGrpSpPr/>
            <p:nvPr/>
          </p:nvGrpSpPr>
          <p:grpSpPr>
            <a:xfrm>
              <a:off x="5941652" y="4309200"/>
              <a:ext cx="231600" cy="834300"/>
              <a:chOff x="5941652" y="4309200"/>
              <a:chExt cx="231600" cy="834300"/>
            </a:xfrm>
          </p:grpSpPr>
          <p:sp>
            <p:nvSpPr>
              <p:cNvPr id="224" name="Google Shape;224;p11"/>
              <p:cNvSpPr/>
              <p:nvPr/>
            </p:nvSpPr>
            <p:spPr>
              <a:xfrm flipH="1">
                <a:off x="594165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1"/>
              <p:cNvSpPr/>
              <p:nvPr/>
            </p:nvSpPr>
            <p:spPr>
              <a:xfrm flipH="1">
                <a:off x="5941652"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1"/>
              <p:cNvSpPr/>
              <p:nvPr/>
            </p:nvSpPr>
            <p:spPr>
              <a:xfrm flipH="1">
                <a:off x="594165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1"/>
              <p:cNvSpPr/>
              <p:nvPr/>
            </p:nvSpPr>
            <p:spPr>
              <a:xfrm flipH="1">
                <a:off x="594165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 name="Google Shape;228;p11"/>
            <p:cNvGrpSpPr/>
            <p:nvPr/>
          </p:nvGrpSpPr>
          <p:grpSpPr>
            <a:xfrm>
              <a:off x="6313006" y="4099200"/>
              <a:ext cx="231600" cy="1044300"/>
              <a:chOff x="6313006" y="4099200"/>
              <a:chExt cx="231600" cy="1044300"/>
            </a:xfrm>
          </p:grpSpPr>
          <p:sp>
            <p:nvSpPr>
              <p:cNvPr id="229" name="Google Shape;229;p11"/>
              <p:cNvSpPr/>
              <p:nvPr/>
            </p:nvSpPr>
            <p:spPr>
              <a:xfrm flipH="1">
                <a:off x="631300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1"/>
              <p:cNvSpPr/>
              <p:nvPr/>
            </p:nvSpPr>
            <p:spPr>
              <a:xfrm flipH="1">
                <a:off x="631300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1"/>
              <p:cNvSpPr/>
              <p:nvPr/>
            </p:nvSpPr>
            <p:spPr>
              <a:xfrm flipH="1">
                <a:off x="631300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1"/>
              <p:cNvSpPr/>
              <p:nvPr/>
            </p:nvSpPr>
            <p:spPr>
              <a:xfrm flipH="1">
                <a:off x="6313006"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1"/>
              <p:cNvSpPr/>
              <p:nvPr/>
            </p:nvSpPr>
            <p:spPr>
              <a:xfrm flipH="1">
                <a:off x="631300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4" name="Google Shape;234;p11"/>
            <p:cNvGrpSpPr/>
            <p:nvPr/>
          </p:nvGrpSpPr>
          <p:grpSpPr>
            <a:xfrm>
              <a:off x="6684361" y="4309200"/>
              <a:ext cx="231600" cy="834300"/>
              <a:chOff x="6684361" y="4309200"/>
              <a:chExt cx="231600" cy="834300"/>
            </a:xfrm>
          </p:grpSpPr>
          <p:sp>
            <p:nvSpPr>
              <p:cNvPr id="235" name="Google Shape;235;p11"/>
              <p:cNvSpPr/>
              <p:nvPr/>
            </p:nvSpPr>
            <p:spPr>
              <a:xfrm flipH="1">
                <a:off x="668436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1"/>
              <p:cNvSpPr/>
              <p:nvPr/>
            </p:nvSpPr>
            <p:spPr>
              <a:xfrm flipH="1">
                <a:off x="668436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1"/>
              <p:cNvSpPr/>
              <p:nvPr/>
            </p:nvSpPr>
            <p:spPr>
              <a:xfrm flipH="1">
                <a:off x="668436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1"/>
              <p:cNvSpPr/>
              <p:nvPr/>
            </p:nvSpPr>
            <p:spPr>
              <a:xfrm flipH="1">
                <a:off x="668436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9" name="Google Shape;239;p11"/>
            <p:cNvGrpSpPr/>
            <p:nvPr/>
          </p:nvGrpSpPr>
          <p:grpSpPr>
            <a:xfrm>
              <a:off x="7055715" y="4518900"/>
              <a:ext cx="231600" cy="624600"/>
              <a:chOff x="7055715" y="4518900"/>
              <a:chExt cx="231600" cy="624600"/>
            </a:xfrm>
          </p:grpSpPr>
          <p:sp>
            <p:nvSpPr>
              <p:cNvPr id="240" name="Google Shape;240;p11"/>
              <p:cNvSpPr/>
              <p:nvPr/>
            </p:nvSpPr>
            <p:spPr>
              <a:xfrm flipH="1">
                <a:off x="705571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1"/>
              <p:cNvSpPr/>
              <p:nvPr/>
            </p:nvSpPr>
            <p:spPr>
              <a:xfrm flipH="1">
                <a:off x="705571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1"/>
              <p:cNvSpPr/>
              <p:nvPr/>
            </p:nvSpPr>
            <p:spPr>
              <a:xfrm flipH="1">
                <a:off x="705571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 name="Google Shape;243;p11"/>
            <p:cNvGrpSpPr/>
            <p:nvPr/>
          </p:nvGrpSpPr>
          <p:grpSpPr>
            <a:xfrm>
              <a:off x="7798424" y="4099200"/>
              <a:ext cx="231600" cy="1044300"/>
              <a:chOff x="7798424" y="4099200"/>
              <a:chExt cx="231600" cy="1044300"/>
            </a:xfrm>
          </p:grpSpPr>
          <p:sp>
            <p:nvSpPr>
              <p:cNvPr id="244" name="Google Shape;244;p11"/>
              <p:cNvSpPr/>
              <p:nvPr/>
            </p:nvSpPr>
            <p:spPr>
              <a:xfrm flipH="1">
                <a:off x="779842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1"/>
              <p:cNvSpPr/>
              <p:nvPr/>
            </p:nvSpPr>
            <p:spPr>
              <a:xfrm flipH="1">
                <a:off x="779842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1"/>
              <p:cNvSpPr/>
              <p:nvPr/>
            </p:nvSpPr>
            <p:spPr>
              <a:xfrm flipH="1">
                <a:off x="779842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1"/>
              <p:cNvSpPr/>
              <p:nvPr/>
            </p:nvSpPr>
            <p:spPr>
              <a:xfrm flipH="1">
                <a:off x="7798424"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1"/>
              <p:cNvSpPr/>
              <p:nvPr/>
            </p:nvSpPr>
            <p:spPr>
              <a:xfrm flipH="1">
                <a:off x="779842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9" name="Google Shape;249;p11"/>
            <p:cNvGrpSpPr/>
            <p:nvPr/>
          </p:nvGrpSpPr>
          <p:grpSpPr>
            <a:xfrm>
              <a:off x="8169779" y="4309200"/>
              <a:ext cx="231600" cy="834300"/>
              <a:chOff x="8169779" y="4309200"/>
              <a:chExt cx="231600" cy="834300"/>
            </a:xfrm>
          </p:grpSpPr>
          <p:sp>
            <p:nvSpPr>
              <p:cNvPr id="250" name="Google Shape;250;p11"/>
              <p:cNvSpPr/>
              <p:nvPr/>
            </p:nvSpPr>
            <p:spPr>
              <a:xfrm flipH="1">
                <a:off x="81697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1"/>
              <p:cNvSpPr/>
              <p:nvPr/>
            </p:nvSpPr>
            <p:spPr>
              <a:xfrm flipH="1">
                <a:off x="8169779"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1"/>
              <p:cNvSpPr/>
              <p:nvPr/>
            </p:nvSpPr>
            <p:spPr>
              <a:xfrm flipH="1">
                <a:off x="81697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1"/>
              <p:cNvSpPr/>
              <p:nvPr/>
            </p:nvSpPr>
            <p:spPr>
              <a:xfrm flipH="1">
                <a:off x="81697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4" name="Google Shape;254;p11"/>
            <p:cNvGrpSpPr/>
            <p:nvPr/>
          </p:nvGrpSpPr>
          <p:grpSpPr>
            <a:xfrm>
              <a:off x="7427070" y="4309200"/>
              <a:ext cx="231600" cy="834300"/>
              <a:chOff x="7427070" y="4309200"/>
              <a:chExt cx="231600" cy="834300"/>
            </a:xfrm>
          </p:grpSpPr>
          <p:sp>
            <p:nvSpPr>
              <p:cNvPr id="255" name="Google Shape;255;p11"/>
              <p:cNvSpPr/>
              <p:nvPr/>
            </p:nvSpPr>
            <p:spPr>
              <a:xfrm flipH="1">
                <a:off x="7427070"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1"/>
              <p:cNvSpPr/>
              <p:nvPr/>
            </p:nvSpPr>
            <p:spPr>
              <a:xfrm flipH="1">
                <a:off x="7427070"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1"/>
              <p:cNvSpPr/>
              <p:nvPr/>
            </p:nvSpPr>
            <p:spPr>
              <a:xfrm flipH="1">
                <a:off x="7427070"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1"/>
              <p:cNvSpPr/>
              <p:nvPr/>
            </p:nvSpPr>
            <p:spPr>
              <a:xfrm flipH="1">
                <a:off x="7427070"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9" name="Google Shape;259;p11"/>
            <p:cNvGrpSpPr/>
            <p:nvPr/>
          </p:nvGrpSpPr>
          <p:grpSpPr>
            <a:xfrm>
              <a:off x="8541133" y="4518900"/>
              <a:ext cx="231600" cy="624600"/>
              <a:chOff x="8541133" y="4518900"/>
              <a:chExt cx="231600" cy="624600"/>
            </a:xfrm>
          </p:grpSpPr>
          <p:sp>
            <p:nvSpPr>
              <p:cNvPr id="260" name="Google Shape;260;p11"/>
              <p:cNvSpPr/>
              <p:nvPr/>
            </p:nvSpPr>
            <p:spPr>
              <a:xfrm flipH="1">
                <a:off x="854113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1"/>
              <p:cNvSpPr/>
              <p:nvPr/>
            </p:nvSpPr>
            <p:spPr>
              <a:xfrm flipH="1">
                <a:off x="854113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1"/>
              <p:cNvSpPr/>
              <p:nvPr/>
            </p:nvSpPr>
            <p:spPr>
              <a:xfrm flipH="1">
                <a:off x="854113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3" name="Google Shape;263;p11"/>
            <p:cNvGrpSpPr/>
            <p:nvPr/>
          </p:nvGrpSpPr>
          <p:grpSpPr>
            <a:xfrm>
              <a:off x="8912488" y="4309200"/>
              <a:ext cx="231600" cy="834300"/>
              <a:chOff x="8912488" y="4309200"/>
              <a:chExt cx="231600" cy="834300"/>
            </a:xfrm>
          </p:grpSpPr>
          <p:sp>
            <p:nvSpPr>
              <p:cNvPr id="264" name="Google Shape;264;p11"/>
              <p:cNvSpPr/>
              <p:nvPr/>
            </p:nvSpPr>
            <p:spPr>
              <a:xfrm flipH="1">
                <a:off x="89124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1"/>
              <p:cNvSpPr/>
              <p:nvPr/>
            </p:nvSpPr>
            <p:spPr>
              <a:xfrm flipH="1">
                <a:off x="89124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1"/>
              <p:cNvSpPr/>
              <p:nvPr/>
            </p:nvSpPr>
            <p:spPr>
              <a:xfrm flipH="1">
                <a:off x="89124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1"/>
              <p:cNvSpPr/>
              <p:nvPr/>
            </p:nvSpPr>
            <p:spPr>
              <a:xfrm flipH="1">
                <a:off x="89124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68" name="Google Shape;268;p11"/>
          <p:cNvSpPr txBox="1"/>
          <p:nvPr>
            <p:ph hasCustomPrompt="1" type="title"/>
          </p:nvPr>
        </p:nvSpPr>
        <p:spPr>
          <a:xfrm>
            <a:off x="1388625" y="772725"/>
            <a:ext cx="6366900" cy="18633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8000"/>
              <a:buNone/>
              <a:defRPr sz="8000">
                <a:solidFill>
                  <a:schemeClr val="lt1"/>
                </a:solidFill>
              </a:defRPr>
            </a:lvl1pPr>
            <a:lvl2pPr lvl="1" algn="ctr">
              <a:spcBef>
                <a:spcPts val="0"/>
              </a:spcBef>
              <a:spcAft>
                <a:spcPts val="0"/>
              </a:spcAft>
              <a:buClr>
                <a:schemeClr val="lt1"/>
              </a:buClr>
              <a:buSzPts val="8000"/>
              <a:buNone/>
              <a:defRPr sz="8000">
                <a:solidFill>
                  <a:schemeClr val="lt1"/>
                </a:solidFill>
              </a:defRPr>
            </a:lvl2pPr>
            <a:lvl3pPr lvl="2" algn="ctr">
              <a:spcBef>
                <a:spcPts val="0"/>
              </a:spcBef>
              <a:spcAft>
                <a:spcPts val="0"/>
              </a:spcAft>
              <a:buClr>
                <a:schemeClr val="lt1"/>
              </a:buClr>
              <a:buSzPts val="8000"/>
              <a:buNone/>
              <a:defRPr sz="8000">
                <a:solidFill>
                  <a:schemeClr val="lt1"/>
                </a:solidFill>
              </a:defRPr>
            </a:lvl3pPr>
            <a:lvl4pPr lvl="3" algn="ctr">
              <a:spcBef>
                <a:spcPts val="0"/>
              </a:spcBef>
              <a:spcAft>
                <a:spcPts val="0"/>
              </a:spcAft>
              <a:buClr>
                <a:schemeClr val="lt1"/>
              </a:buClr>
              <a:buSzPts val="8000"/>
              <a:buNone/>
              <a:defRPr sz="8000">
                <a:solidFill>
                  <a:schemeClr val="lt1"/>
                </a:solidFill>
              </a:defRPr>
            </a:lvl4pPr>
            <a:lvl5pPr lvl="4" algn="ctr">
              <a:spcBef>
                <a:spcPts val="0"/>
              </a:spcBef>
              <a:spcAft>
                <a:spcPts val="0"/>
              </a:spcAft>
              <a:buClr>
                <a:schemeClr val="lt1"/>
              </a:buClr>
              <a:buSzPts val="8000"/>
              <a:buNone/>
              <a:defRPr sz="8000">
                <a:solidFill>
                  <a:schemeClr val="lt1"/>
                </a:solidFill>
              </a:defRPr>
            </a:lvl5pPr>
            <a:lvl6pPr lvl="5" algn="ctr">
              <a:spcBef>
                <a:spcPts val="0"/>
              </a:spcBef>
              <a:spcAft>
                <a:spcPts val="0"/>
              </a:spcAft>
              <a:buClr>
                <a:schemeClr val="lt1"/>
              </a:buClr>
              <a:buSzPts val="8000"/>
              <a:buNone/>
              <a:defRPr sz="8000">
                <a:solidFill>
                  <a:schemeClr val="lt1"/>
                </a:solidFill>
              </a:defRPr>
            </a:lvl6pPr>
            <a:lvl7pPr lvl="6" algn="ctr">
              <a:spcBef>
                <a:spcPts val="0"/>
              </a:spcBef>
              <a:spcAft>
                <a:spcPts val="0"/>
              </a:spcAft>
              <a:buClr>
                <a:schemeClr val="lt1"/>
              </a:buClr>
              <a:buSzPts val="8000"/>
              <a:buNone/>
              <a:defRPr sz="8000">
                <a:solidFill>
                  <a:schemeClr val="lt1"/>
                </a:solidFill>
              </a:defRPr>
            </a:lvl7pPr>
            <a:lvl8pPr lvl="7" algn="ctr">
              <a:spcBef>
                <a:spcPts val="0"/>
              </a:spcBef>
              <a:spcAft>
                <a:spcPts val="0"/>
              </a:spcAft>
              <a:buClr>
                <a:schemeClr val="lt1"/>
              </a:buClr>
              <a:buSzPts val="8000"/>
              <a:buNone/>
              <a:defRPr sz="8000">
                <a:solidFill>
                  <a:schemeClr val="lt1"/>
                </a:solidFill>
              </a:defRPr>
            </a:lvl8pPr>
            <a:lvl9pPr lvl="8" algn="ctr">
              <a:spcBef>
                <a:spcPts val="0"/>
              </a:spcBef>
              <a:spcAft>
                <a:spcPts val="0"/>
              </a:spcAft>
              <a:buClr>
                <a:schemeClr val="lt1"/>
              </a:buClr>
              <a:buSzPts val="8000"/>
              <a:buNone/>
              <a:defRPr sz="8000">
                <a:solidFill>
                  <a:schemeClr val="lt1"/>
                </a:solidFill>
              </a:defRPr>
            </a:lvl9pPr>
          </a:lstStyle>
          <a:p>
            <a:r>
              <a:t>xx%</a:t>
            </a:r>
          </a:p>
        </p:txBody>
      </p:sp>
      <p:sp>
        <p:nvSpPr>
          <p:cNvPr id="269" name="Google Shape;269;p11"/>
          <p:cNvSpPr txBox="1"/>
          <p:nvPr>
            <p:ph idx="1" type="body"/>
          </p:nvPr>
        </p:nvSpPr>
        <p:spPr>
          <a:xfrm>
            <a:off x="1388625" y="2712300"/>
            <a:ext cx="6366900" cy="1111200"/>
          </a:xfrm>
          <a:prstGeom prst="rect">
            <a:avLst/>
          </a:prstGeom>
        </p:spPr>
        <p:txBody>
          <a:bodyPr anchorCtr="0" anchor="t" bIns="91425" lIns="91425" spcFirstLastPara="1" rIns="91425" wrap="square" tIns="91425">
            <a:noAutofit/>
          </a:bodyPr>
          <a:lstStyle>
            <a:lvl1pPr indent="-311150" lvl="0" marL="457200" algn="ctr">
              <a:spcBef>
                <a:spcPts val="0"/>
              </a:spcBef>
              <a:spcAft>
                <a:spcPts val="0"/>
              </a:spcAft>
              <a:buClr>
                <a:schemeClr val="lt1"/>
              </a:buClr>
              <a:buSzPts val="1300"/>
              <a:buChar char="●"/>
              <a:defRPr>
                <a:solidFill>
                  <a:schemeClr val="lt1"/>
                </a:solidFill>
              </a:defRPr>
            </a:lvl1pPr>
            <a:lvl2pPr indent="-298450" lvl="1" marL="914400" algn="ctr">
              <a:spcBef>
                <a:spcPts val="1600"/>
              </a:spcBef>
              <a:spcAft>
                <a:spcPts val="0"/>
              </a:spcAft>
              <a:buClr>
                <a:schemeClr val="lt1"/>
              </a:buClr>
              <a:buSzPts val="1100"/>
              <a:buChar char="○"/>
              <a:defRPr>
                <a:solidFill>
                  <a:schemeClr val="lt1"/>
                </a:solidFill>
              </a:defRPr>
            </a:lvl2pPr>
            <a:lvl3pPr indent="-298450" lvl="2" marL="1371600" algn="ctr">
              <a:spcBef>
                <a:spcPts val="1600"/>
              </a:spcBef>
              <a:spcAft>
                <a:spcPts val="0"/>
              </a:spcAft>
              <a:buClr>
                <a:schemeClr val="lt1"/>
              </a:buClr>
              <a:buSzPts val="1100"/>
              <a:buChar char="■"/>
              <a:defRPr>
                <a:solidFill>
                  <a:schemeClr val="lt1"/>
                </a:solidFill>
              </a:defRPr>
            </a:lvl3pPr>
            <a:lvl4pPr indent="-298450" lvl="3" marL="1828800" algn="ctr">
              <a:spcBef>
                <a:spcPts val="1600"/>
              </a:spcBef>
              <a:spcAft>
                <a:spcPts val="0"/>
              </a:spcAft>
              <a:buClr>
                <a:schemeClr val="lt1"/>
              </a:buClr>
              <a:buSzPts val="1100"/>
              <a:buChar char="●"/>
              <a:defRPr>
                <a:solidFill>
                  <a:schemeClr val="lt1"/>
                </a:solidFill>
              </a:defRPr>
            </a:lvl4pPr>
            <a:lvl5pPr indent="-298450" lvl="4" marL="2286000" algn="ctr">
              <a:spcBef>
                <a:spcPts val="1600"/>
              </a:spcBef>
              <a:spcAft>
                <a:spcPts val="0"/>
              </a:spcAft>
              <a:buClr>
                <a:schemeClr val="lt1"/>
              </a:buClr>
              <a:buSzPts val="1100"/>
              <a:buChar char="○"/>
              <a:defRPr>
                <a:solidFill>
                  <a:schemeClr val="lt1"/>
                </a:solidFill>
              </a:defRPr>
            </a:lvl5pPr>
            <a:lvl6pPr indent="-298450" lvl="5" marL="2743200" algn="ctr">
              <a:spcBef>
                <a:spcPts val="1600"/>
              </a:spcBef>
              <a:spcAft>
                <a:spcPts val="0"/>
              </a:spcAft>
              <a:buClr>
                <a:schemeClr val="lt1"/>
              </a:buClr>
              <a:buSzPts val="1100"/>
              <a:buChar char="■"/>
              <a:defRPr>
                <a:solidFill>
                  <a:schemeClr val="lt1"/>
                </a:solidFill>
              </a:defRPr>
            </a:lvl6pPr>
            <a:lvl7pPr indent="-298450" lvl="6" marL="3200400" algn="ctr">
              <a:spcBef>
                <a:spcPts val="1600"/>
              </a:spcBef>
              <a:spcAft>
                <a:spcPts val="0"/>
              </a:spcAft>
              <a:buClr>
                <a:schemeClr val="lt1"/>
              </a:buClr>
              <a:buSzPts val="1100"/>
              <a:buChar char="●"/>
              <a:defRPr>
                <a:solidFill>
                  <a:schemeClr val="lt1"/>
                </a:solidFill>
              </a:defRPr>
            </a:lvl7pPr>
            <a:lvl8pPr indent="-298450" lvl="7" marL="3657600" algn="ctr">
              <a:spcBef>
                <a:spcPts val="1600"/>
              </a:spcBef>
              <a:spcAft>
                <a:spcPts val="0"/>
              </a:spcAft>
              <a:buClr>
                <a:schemeClr val="lt1"/>
              </a:buClr>
              <a:buSzPts val="1100"/>
              <a:buChar char="○"/>
              <a:defRPr>
                <a:solidFill>
                  <a:schemeClr val="lt1"/>
                </a:solidFill>
              </a:defRPr>
            </a:lvl8pPr>
            <a:lvl9pPr indent="-298450" lvl="8" marL="4114800" algn="ctr">
              <a:spcBef>
                <a:spcPts val="1600"/>
              </a:spcBef>
              <a:spcAft>
                <a:spcPts val="1600"/>
              </a:spcAft>
              <a:buClr>
                <a:schemeClr val="lt1"/>
              </a:buClr>
              <a:buSzPts val="1100"/>
              <a:buChar char="■"/>
              <a:defRPr>
                <a:solidFill>
                  <a:schemeClr val="lt1"/>
                </a:solidFill>
              </a:defRPr>
            </a:lvl9pPr>
          </a:lstStyle>
          <a:p/>
        </p:txBody>
      </p:sp>
      <p:sp>
        <p:nvSpPr>
          <p:cNvPr id="270" name="Google Shape;270;p11"/>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71" name="Shape 271"/>
        <p:cNvGrpSpPr/>
        <p:nvPr/>
      </p:nvGrpSpPr>
      <p:grpSpPr>
        <a:xfrm>
          <a:off x="0" y="0"/>
          <a:ext cx="0" cy="0"/>
          <a:chOff x="0" y="0"/>
          <a:chExt cx="0" cy="0"/>
        </a:xfrm>
      </p:grpSpPr>
      <p:sp>
        <p:nvSpPr>
          <p:cNvPr id="272" name="Google Shape;272;p12"/>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49" name="Shape 49"/>
        <p:cNvGrpSpPr/>
        <p:nvPr/>
      </p:nvGrpSpPr>
      <p:grpSpPr>
        <a:xfrm>
          <a:off x="0" y="0"/>
          <a:ext cx="0" cy="0"/>
          <a:chOff x="0" y="0"/>
          <a:chExt cx="0" cy="0"/>
        </a:xfrm>
      </p:grpSpPr>
      <p:grpSp>
        <p:nvGrpSpPr>
          <p:cNvPr id="50" name="Google Shape;50;p3"/>
          <p:cNvGrpSpPr/>
          <p:nvPr/>
        </p:nvGrpSpPr>
        <p:grpSpPr>
          <a:xfrm>
            <a:off x="146769" y="3406"/>
            <a:ext cx="1233215" cy="1384535"/>
            <a:chOff x="146769" y="3406"/>
            <a:chExt cx="1233215" cy="1384535"/>
          </a:xfrm>
        </p:grpSpPr>
        <p:grpSp>
          <p:nvGrpSpPr>
            <p:cNvPr id="51" name="Google Shape;51;p3"/>
            <p:cNvGrpSpPr/>
            <p:nvPr/>
          </p:nvGrpSpPr>
          <p:grpSpPr>
            <a:xfrm>
              <a:off x="1063183" y="3406"/>
              <a:ext cx="316800" cy="688513"/>
              <a:chOff x="1063183" y="3406"/>
              <a:chExt cx="316800" cy="688513"/>
            </a:xfrm>
          </p:grpSpPr>
          <p:sp>
            <p:nvSpPr>
              <p:cNvPr id="52" name="Google Shape;52;p3"/>
              <p:cNvSpPr/>
              <p:nvPr/>
            </p:nvSpPr>
            <p:spPr>
              <a:xfrm rot="10800000">
                <a:off x="1063183"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3"/>
              <p:cNvSpPr/>
              <p:nvPr/>
            </p:nvSpPr>
            <p:spPr>
              <a:xfrm rot="10800000">
                <a:off x="1063183"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 name="Google Shape;54;p3"/>
            <p:cNvGrpSpPr/>
            <p:nvPr/>
          </p:nvGrpSpPr>
          <p:grpSpPr>
            <a:xfrm>
              <a:off x="604976" y="3406"/>
              <a:ext cx="316800" cy="1036524"/>
              <a:chOff x="604976" y="3406"/>
              <a:chExt cx="316800" cy="1036524"/>
            </a:xfrm>
          </p:grpSpPr>
          <p:sp>
            <p:nvSpPr>
              <p:cNvPr id="55" name="Google Shape;55;p3"/>
              <p:cNvSpPr/>
              <p:nvPr/>
            </p:nvSpPr>
            <p:spPr>
              <a:xfrm rot="10800000">
                <a:off x="604976"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3"/>
              <p:cNvSpPr/>
              <p:nvPr/>
            </p:nvSpPr>
            <p:spPr>
              <a:xfrm rot="10800000">
                <a:off x="604976"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3"/>
              <p:cNvSpPr/>
              <p:nvPr/>
            </p:nvSpPr>
            <p:spPr>
              <a:xfrm rot="10800000">
                <a:off x="604976"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 name="Google Shape;58;p3"/>
            <p:cNvGrpSpPr/>
            <p:nvPr/>
          </p:nvGrpSpPr>
          <p:grpSpPr>
            <a:xfrm>
              <a:off x="146769" y="3406"/>
              <a:ext cx="316800" cy="1384535"/>
              <a:chOff x="146769" y="3406"/>
              <a:chExt cx="316800" cy="1384535"/>
            </a:xfrm>
          </p:grpSpPr>
          <p:sp>
            <p:nvSpPr>
              <p:cNvPr id="59" name="Google Shape;59;p3"/>
              <p:cNvSpPr/>
              <p:nvPr/>
            </p:nvSpPr>
            <p:spPr>
              <a:xfrm rot="10800000">
                <a:off x="146769"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3"/>
              <p:cNvSpPr/>
              <p:nvPr/>
            </p:nvSpPr>
            <p:spPr>
              <a:xfrm rot="10800000">
                <a:off x="146769" y="3441"/>
                <a:ext cx="316800" cy="1384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3"/>
              <p:cNvSpPr/>
              <p:nvPr/>
            </p:nvSpPr>
            <p:spPr>
              <a:xfrm rot="10800000">
                <a:off x="146769"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3"/>
              <p:cNvSpPr/>
              <p:nvPr/>
            </p:nvSpPr>
            <p:spPr>
              <a:xfrm rot="10800000">
                <a:off x="146769"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3" name="Google Shape;63;p3"/>
          <p:cNvGrpSpPr/>
          <p:nvPr/>
        </p:nvGrpSpPr>
        <p:grpSpPr>
          <a:xfrm>
            <a:off x="6775084" y="2904008"/>
            <a:ext cx="2186148" cy="2239500"/>
            <a:chOff x="6775084" y="2904008"/>
            <a:chExt cx="2186148" cy="2239500"/>
          </a:xfrm>
        </p:grpSpPr>
        <p:grpSp>
          <p:nvGrpSpPr>
            <p:cNvPr id="64" name="Google Shape;64;p3"/>
            <p:cNvGrpSpPr/>
            <p:nvPr/>
          </p:nvGrpSpPr>
          <p:grpSpPr>
            <a:xfrm>
              <a:off x="6775084" y="4253708"/>
              <a:ext cx="409500" cy="889800"/>
              <a:chOff x="6775084" y="4253708"/>
              <a:chExt cx="409500" cy="889800"/>
            </a:xfrm>
          </p:grpSpPr>
          <p:sp>
            <p:nvSpPr>
              <p:cNvPr id="65" name="Google Shape;65;p3"/>
              <p:cNvSpPr/>
              <p:nvPr/>
            </p:nvSpPr>
            <p:spPr>
              <a:xfrm>
                <a:off x="6775084"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3"/>
              <p:cNvSpPr/>
              <p:nvPr/>
            </p:nvSpPr>
            <p:spPr>
              <a:xfrm>
                <a:off x="6775084"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 name="Google Shape;67;p3"/>
            <p:cNvGrpSpPr/>
            <p:nvPr/>
          </p:nvGrpSpPr>
          <p:grpSpPr>
            <a:xfrm>
              <a:off x="7367299" y="3804008"/>
              <a:ext cx="409500" cy="1339500"/>
              <a:chOff x="7367299" y="3804008"/>
              <a:chExt cx="409500" cy="1339500"/>
            </a:xfrm>
          </p:grpSpPr>
          <p:sp>
            <p:nvSpPr>
              <p:cNvPr id="68" name="Google Shape;68;p3"/>
              <p:cNvSpPr/>
              <p:nvPr/>
            </p:nvSpPr>
            <p:spPr>
              <a:xfrm>
                <a:off x="7367299"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3"/>
              <p:cNvSpPr/>
              <p:nvPr/>
            </p:nvSpPr>
            <p:spPr>
              <a:xfrm>
                <a:off x="7367299"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3"/>
              <p:cNvSpPr/>
              <p:nvPr/>
            </p:nvSpPr>
            <p:spPr>
              <a:xfrm>
                <a:off x="7367299"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 name="Google Shape;71;p3"/>
            <p:cNvGrpSpPr/>
            <p:nvPr/>
          </p:nvGrpSpPr>
          <p:grpSpPr>
            <a:xfrm>
              <a:off x="7959516" y="3354008"/>
              <a:ext cx="409500" cy="1789500"/>
              <a:chOff x="7959516" y="3354008"/>
              <a:chExt cx="409500" cy="1789500"/>
            </a:xfrm>
          </p:grpSpPr>
          <p:sp>
            <p:nvSpPr>
              <p:cNvPr id="72" name="Google Shape;72;p3"/>
              <p:cNvSpPr/>
              <p:nvPr/>
            </p:nvSpPr>
            <p:spPr>
              <a:xfrm>
                <a:off x="7959516"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3"/>
              <p:cNvSpPr/>
              <p:nvPr/>
            </p:nvSpPr>
            <p:spPr>
              <a:xfrm>
                <a:off x="7959516"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3"/>
              <p:cNvSpPr/>
              <p:nvPr/>
            </p:nvSpPr>
            <p:spPr>
              <a:xfrm>
                <a:off x="7959516"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3"/>
              <p:cNvSpPr/>
              <p:nvPr/>
            </p:nvSpPr>
            <p:spPr>
              <a:xfrm>
                <a:off x="7959516"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 name="Google Shape;76;p3"/>
            <p:cNvGrpSpPr/>
            <p:nvPr/>
          </p:nvGrpSpPr>
          <p:grpSpPr>
            <a:xfrm>
              <a:off x="8551731" y="2904008"/>
              <a:ext cx="409500" cy="2239500"/>
              <a:chOff x="8551731" y="2904008"/>
              <a:chExt cx="409500" cy="2239500"/>
            </a:xfrm>
          </p:grpSpPr>
          <p:sp>
            <p:nvSpPr>
              <p:cNvPr id="77" name="Google Shape;77;p3"/>
              <p:cNvSpPr/>
              <p:nvPr/>
            </p:nvSpPr>
            <p:spPr>
              <a:xfrm>
                <a:off x="8551731"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3"/>
              <p:cNvSpPr/>
              <p:nvPr/>
            </p:nvSpPr>
            <p:spPr>
              <a:xfrm>
                <a:off x="8551731"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3"/>
              <p:cNvSpPr/>
              <p:nvPr/>
            </p:nvSpPr>
            <p:spPr>
              <a:xfrm>
                <a:off x="8551731"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3"/>
              <p:cNvSpPr/>
              <p:nvPr/>
            </p:nvSpPr>
            <p:spPr>
              <a:xfrm>
                <a:off x="8551731" y="2904008"/>
                <a:ext cx="409500" cy="22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3"/>
              <p:cNvSpPr/>
              <p:nvPr/>
            </p:nvSpPr>
            <p:spPr>
              <a:xfrm>
                <a:off x="8551731"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2" name="Google Shape;82;p3"/>
          <p:cNvSpPr txBox="1"/>
          <p:nvPr>
            <p:ph type="title"/>
          </p:nvPr>
        </p:nvSpPr>
        <p:spPr>
          <a:xfrm>
            <a:off x="824000" y="1613825"/>
            <a:ext cx="5857800" cy="18729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83" name="Google Shape;83;p3"/>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4" name="Shape 84"/>
        <p:cNvGrpSpPr/>
        <p:nvPr/>
      </p:nvGrpSpPr>
      <p:grpSpPr>
        <a:xfrm>
          <a:off x="0" y="0"/>
          <a:ext cx="0" cy="0"/>
          <a:chOff x="0" y="0"/>
          <a:chExt cx="0" cy="0"/>
        </a:xfrm>
      </p:grpSpPr>
      <p:grpSp>
        <p:nvGrpSpPr>
          <p:cNvPr id="85" name="Google Shape;85;p4"/>
          <p:cNvGrpSpPr/>
          <p:nvPr/>
        </p:nvGrpSpPr>
        <p:grpSpPr>
          <a:xfrm>
            <a:off x="625966" y="299376"/>
            <a:ext cx="999312" cy="999312"/>
            <a:chOff x="348199" y="179450"/>
            <a:chExt cx="1116300" cy="1116300"/>
          </a:xfrm>
        </p:grpSpPr>
        <p:sp>
          <p:nvSpPr>
            <p:cNvPr id="86" name="Google Shape;86;p4"/>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4"/>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 name="Google Shape;88;p4"/>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89" name="Google Shape;89;p4"/>
          <p:cNvSpPr txBox="1"/>
          <p:nvPr>
            <p:ph idx="1" type="body"/>
          </p:nvPr>
        </p:nvSpPr>
        <p:spPr>
          <a:xfrm>
            <a:off x="1303800" y="1990050"/>
            <a:ext cx="7030500" cy="25416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0" name="Google Shape;90;p4"/>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91" name="Shape 91"/>
        <p:cNvGrpSpPr/>
        <p:nvPr/>
      </p:nvGrpSpPr>
      <p:grpSpPr>
        <a:xfrm>
          <a:off x="0" y="0"/>
          <a:ext cx="0" cy="0"/>
          <a:chOff x="0" y="0"/>
          <a:chExt cx="0" cy="0"/>
        </a:xfrm>
      </p:grpSpPr>
      <p:grpSp>
        <p:nvGrpSpPr>
          <p:cNvPr id="92" name="Google Shape;92;p5"/>
          <p:cNvGrpSpPr/>
          <p:nvPr/>
        </p:nvGrpSpPr>
        <p:grpSpPr>
          <a:xfrm>
            <a:off x="625966" y="299376"/>
            <a:ext cx="999312" cy="999312"/>
            <a:chOff x="348199" y="179450"/>
            <a:chExt cx="1116300" cy="1116300"/>
          </a:xfrm>
        </p:grpSpPr>
        <p:sp>
          <p:nvSpPr>
            <p:cNvPr id="93" name="Google Shape;93;p5"/>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5"/>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5"/>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6" name="Google Shape;96;p5"/>
          <p:cNvSpPr txBox="1"/>
          <p:nvPr>
            <p:ph idx="1" type="body"/>
          </p:nvPr>
        </p:nvSpPr>
        <p:spPr>
          <a:xfrm>
            <a:off x="1303800" y="1990050"/>
            <a:ext cx="3430500" cy="25416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7" name="Google Shape;97;p5"/>
          <p:cNvSpPr txBox="1"/>
          <p:nvPr>
            <p:ph idx="2" type="body"/>
          </p:nvPr>
        </p:nvSpPr>
        <p:spPr>
          <a:xfrm>
            <a:off x="4903650" y="1990050"/>
            <a:ext cx="3430500" cy="25416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8" name="Google Shape;98;p5"/>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9" name="Shape 99"/>
        <p:cNvGrpSpPr/>
        <p:nvPr/>
      </p:nvGrpSpPr>
      <p:grpSpPr>
        <a:xfrm>
          <a:off x="0" y="0"/>
          <a:ext cx="0" cy="0"/>
          <a:chOff x="0" y="0"/>
          <a:chExt cx="0" cy="0"/>
        </a:xfrm>
      </p:grpSpPr>
      <p:grpSp>
        <p:nvGrpSpPr>
          <p:cNvPr id="100" name="Google Shape;100;p6"/>
          <p:cNvGrpSpPr/>
          <p:nvPr/>
        </p:nvGrpSpPr>
        <p:grpSpPr>
          <a:xfrm>
            <a:off x="625966" y="299376"/>
            <a:ext cx="999312" cy="999312"/>
            <a:chOff x="348199" y="179450"/>
            <a:chExt cx="1116300" cy="1116300"/>
          </a:xfrm>
        </p:grpSpPr>
        <p:sp>
          <p:nvSpPr>
            <p:cNvPr id="101" name="Google Shape;101;p6"/>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6"/>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6"/>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04" name="Google Shape;104;p6"/>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05" name="Shape 105"/>
        <p:cNvGrpSpPr/>
        <p:nvPr/>
      </p:nvGrpSpPr>
      <p:grpSpPr>
        <a:xfrm>
          <a:off x="0" y="0"/>
          <a:ext cx="0" cy="0"/>
          <a:chOff x="0" y="0"/>
          <a:chExt cx="0" cy="0"/>
        </a:xfrm>
      </p:grpSpPr>
      <p:grpSp>
        <p:nvGrpSpPr>
          <p:cNvPr id="106" name="Google Shape;106;p7"/>
          <p:cNvGrpSpPr/>
          <p:nvPr/>
        </p:nvGrpSpPr>
        <p:grpSpPr>
          <a:xfrm>
            <a:off x="625966" y="299376"/>
            <a:ext cx="999312" cy="999312"/>
            <a:chOff x="348199" y="179450"/>
            <a:chExt cx="1116300" cy="1116300"/>
          </a:xfrm>
        </p:grpSpPr>
        <p:sp>
          <p:nvSpPr>
            <p:cNvPr id="107" name="Google Shape;107;p7"/>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7"/>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 name="Google Shape;109;p7"/>
          <p:cNvSpPr txBox="1"/>
          <p:nvPr>
            <p:ph type="title"/>
          </p:nvPr>
        </p:nvSpPr>
        <p:spPr>
          <a:xfrm>
            <a:off x="1303800" y="598575"/>
            <a:ext cx="3312000" cy="15900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10" name="Google Shape;110;p7"/>
          <p:cNvSpPr txBox="1"/>
          <p:nvPr>
            <p:ph idx="1" type="body"/>
          </p:nvPr>
        </p:nvSpPr>
        <p:spPr>
          <a:xfrm>
            <a:off x="1303800" y="2309675"/>
            <a:ext cx="3312000" cy="22218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1" name="Google Shape;111;p7"/>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dk1"/>
        </a:solidFill>
      </p:bgPr>
    </p:bg>
    <p:spTree>
      <p:nvGrpSpPr>
        <p:cNvPr id="112" name="Shape 112"/>
        <p:cNvGrpSpPr/>
        <p:nvPr/>
      </p:nvGrpSpPr>
      <p:grpSpPr>
        <a:xfrm>
          <a:off x="0" y="0"/>
          <a:ext cx="0" cy="0"/>
          <a:chOff x="0" y="0"/>
          <a:chExt cx="0" cy="0"/>
        </a:xfrm>
      </p:grpSpPr>
      <p:grpSp>
        <p:nvGrpSpPr>
          <p:cNvPr id="113" name="Google Shape;113;p8"/>
          <p:cNvGrpSpPr/>
          <p:nvPr/>
        </p:nvGrpSpPr>
        <p:grpSpPr>
          <a:xfrm>
            <a:off x="6866714" y="1306"/>
            <a:ext cx="2267451" cy="2601690"/>
            <a:chOff x="6790514" y="1306"/>
            <a:chExt cx="2267451" cy="2601690"/>
          </a:xfrm>
        </p:grpSpPr>
        <p:grpSp>
          <p:nvGrpSpPr>
            <p:cNvPr id="114" name="Google Shape;114;p8"/>
            <p:cNvGrpSpPr/>
            <p:nvPr/>
          </p:nvGrpSpPr>
          <p:grpSpPr>
            <a:xfrm>
              <a:off x="7067465" y="1306"/>
              <a:ext cx="1990500" cy="1990200"/>
              <a:chOff x="7067465" y="1306"/>
              <a:chExt cx="1990500" cy="1990200"/>
            </a:xfrm>
          </p:grpSpPr>
          <p:sp>
            <p:nvSpPr>
              <p:cNvPr id="115" name="Google Shape;115;p8"/>
              <p:cNvSpPr/>
              <p:nvPr/>
            </p:nvSpPr>
            <p:spPr>
              <a:xfrm rot="-8648551">
                <a:off x="7594313" y="527721"/>
                <a:ext cx="937226" cy="937226"/>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8"/>
              <p:cNvSpPr/>
              <p:nvPr/>
            </p:nvSpPr>
            <p:spPr>
              <a:xfrm rot="-8648551">
                <a:off x="7594313" y="527721"/>
                <a:ext cx="937226" cy="937226"/>
              </a:xfrm>
              <a:prstGeom prst="pie">
                <a:avLst>
                  <a:gd fmla="val 19376841"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8"/>
              <p:cNvSpPr/>
              <p:nvPr/>
            </p:nvSpPr>
            <p:spPr>
              <a:xfrm rot="-8649154">
                <a:off x="7349891" y="283705"/>
                <a:ext cx="1425647" cy="14254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 name="Google Shape;118;p8"/>
            <p:cNvGrpSpPr/>
            <p:nvPr/>
          </p:nvGrpSpPr>
          <p:grpSpPr>
            <a:xfrm>
              <a:off x="8207126" y="1807996"/>
              <a:ext cx="795000" cy="795000"/>
              <a:chOff x="8207126" y="1807996"/>
              <a:chExt cx="795000" cy="795000"/>
            </a:xfrm>
          </p:grpSpPr>
          <p:sp>
            <p:nvSpPr>
              <p:cNvPr id="119" name="Google Shape;119;p8"/>
              <p:cNvSpPr/>
              <p:nvPr/>
            </p:nvSpPr>
            <p:spPr>
              <a:xfrm rot="2152054">
                <a:off x="8319942" y="1920813"/>
                <a:ext cx="569367" cy="569367"/>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8"/>
              <p:cNvSpPr/>
              <p:nvPr/>
            </p:nvSpPr>
            <p:spPr>
              <a:xfrm rot="2150259">
                <a:off x="8408218" y="2008610"/>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8"/>
              <p:cNvSpPr/>
              <p:nvPr/>
            </p:nvSpPr>
            <p:spPr>
              <a:xfrm rot="2150259">
                <a:off x="8408218" y="2008610"/>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 name="Google Shape;122;p8"/>
            <p:cNvGrpSpPr/>
            <p:nvPr/>
          </p:nvGrpSpPr>
          <p:grpSpPr>
            <a:xfrm>
              <a:off x="6790514" y="118857"/>
              <a:ext cx="548700" cy="548700"/>
              <a:chOff x="6790514" y="118857"/>
              <a:chExt cx="548700" cy="548700"/>
            </a:xfrm>
          </p:grpSpPr>
          <p:sp>
            <p:nvSpPr>
              <p:cNvPr id="123" name="Google Shape;123;p8"/>
              <p:cNvSpPr/>
              <p:nvPr/>
            </p:nvSpPr>
            <p:spPr>
              <a:xfrm rot="2150259">
                <a:off x="6868362" y="196705"/>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8"/>
              <p:cNvSpPr/>
              <p:nvPr/>
            </p:nvSpPr>
            <p:spPr>
              <a:xfrm rot="2150259">
                <a:off x="6868362" y="196705"/>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25" name="Google Shape;125;p8"/>
          <p:cNvSpPr txBox="1"/>
          <p:nvPr>
            <p:ph type="title"/>
          </p:nvPr>
        </p:nvSpPr>
        <p:spPr>
          <a:xfrm>
            <a:off x="824000" y="763600"/>
            <a:ext cx="5857800" cy="35733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26" name="Google Shape;126;p8"/>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27" name="Shape 127"/>
        <p:cNvGrpSpPr/>
        <p:nvPr/>
      </p:nvGrpSpPr>
      <p:grpSpPr>
        <a:xfrm>
          <a:off x="0" y="0"/>
          <a:ext cx="0" cy="0"/>
          <a:chOff x="0" y="0"/>
          <a:chExt cx="0" cy="0"/>
        </a:xfrm>
      </p:grpSpPr>
      <p:grpSp>
        <p:nvGrpSpPr>
          <p:cNvPr id="128" name="Google Shape;128;p9"/>
          <p:cNvGrpSpPr/>
          <p:nvPr/>
        </p:nvGrpSpPr>
        <p:grpSpPr>
          <a:xfrm>
            <a:off x="625966" y="299376"/>
            <a:ext cx="999312" cy="999312"/>
            <a:chOff x="348199" y="179450"/>
            <a:chExt cx="1116300" cy="1116300"/>
          </a:xfrm>
        </p:grpSpPr>
        <p:sp>
          <p:nvSpPr>
            <p:cNvPr id="129" name="Google Shape;129;p9"/>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9"/>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 name="Google Shape;131;p9"/>
          <p:cNvSpPr txBox="1"/>
          <p:nvPr>
            <p:ph type="title"/>
          </p:nvPr>
        </p:nvSpPr>
        <p:spPr>
          <a:xfrm>
            <a:off x="1303800" y="598575"/>
            <a:ext cx="3430500" cy="19902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32" name="Google Shape;132;p9"/>
          <p:cNvSpPr txBox="1"/>
          <p:nvPr>
            <p:ph idx="1" type="subTitle"/>
          </p:nvPr>
        </p:nvSpPr>
        <p:spPr>
          <a:xfrm>
            <a:off x="1303800" y="2743203"/>
            <a:ext cx="3430500" cy="7260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33" name="Google Shape;133;p9"/>
          <p:cNvSpPr txBox="1"/>
          <p:nvPr>
            <p:ph idx="2" type="body"/>
          </p:nvPr>
        </p:nvSpPr>
        <p:spPr>
          <a:xfrm>
            <a:off x="4903700" y="661000"/>
            <a:ext cx="3430500" cy="38706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34" name="Google Shape;134;p9"/>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5" name="Shape 135"/>
        <p:cNvGrpSpPr/>
        <p:nvPr/>
      </p:nvGrpSpPr>
      <p:grpSpPr>
        <a:xfrm>
          <a:off x="0" y="0"/>
          <a:ext cx="0" cy="0"/>
          <a:chOff x="0" y="0"/>
          <a:chExt cx="0" cy="0"/>
        </a:xfrm>
      </p:grpSpPr>
      <p:grpSp>
        <p:nvGrpSpPr>
          <p:cNvPr id="136" name="Google Shape;136;p10"/>
          <p:cNvGrpSpPr/>
          <p:nvPr/>
        </p:nvGrpSpPr>
        <p:grpSpPr>
          <a:xfrm>
            <a:off x="713373" y="3847119"/>
            <a:ext cx="825392" cy="825392"/>
            <a:chOff x="348199" y="179450"/>
            <a:chExt cx="1116300" cy="1116300"/>
          </a:xfrm>
        </p:grpSpPr>
        <p:sp>
          <p:nvSpPr>
            <p:cNvPr id="137" name="Google Shape;137;p10"/>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0"/>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 name="Google Shape;139;p10"/>
          <p:cNvSpPr txBox="1"/>
          <p:nvPr>
            <p:ph idx="1" type="body"/>
          </p:nvPr>
        </p:nvSpPr>
        <p:spPr>
          <a:xfrm>
            <a:off x="1303800" y="4138975"/>
            <a:ext cx="5843100" cy="534900"/>
          </a:xfrm>
          <a:prstGeom prst="rect">
            <a:avLst/>
          </a:prstGeom>
        </p:spPr>
        <p:txBody>
          <a:bodyPr anchorCtr="0" anchor="t"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40" name="Google Shape;140;p10"/>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mentu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1pPr>
            <a:lvl2pPr lvl="1">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2pPr>
            <a:lvl3pPr lvl="2">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3pPr>
            <a:lvl4pPr lvl="3">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4pPr>
            <a:lvl5pPr lvl="4">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5pPr>
            <a:lvl6pPr lvl="5">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6pPr>
            <a:lvl7pPr lvl="6">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7pPr>
            <a:lvl8pPr lvl="7">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8pPr>
            <a:lvl9pPr lvl="8">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dk2"/>
              </a:buClr>
              <a:buSzPts val="1300"/>
              <a:buFont typeface="Nunito"/>
              <a:buChar char="●"/>
              <a:defRPr sz="1300">
                <a:solidFill>
                  <a:schemeClr val="dk2"/>
                </a:solidFill>
                <a:latin typeface="Nunito"/>
                <a:ea typeface="Nunito"/>
                <a:cs typeface="Nunito"/>
                <a:sym typeface="Nunito"/>
              </a:defRPr>
            </a:lvl1pPr>
            <a:lvl2pPr indent="-298450" lvl="1" marL="9144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2pPr>
            <a:lvl3pPr indent="-298450" lvl="2" marL="13716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3pPr>
            <a:lvl4pPr indent="-298450" lvl="3" marL="18288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4pPr>
            <a:lvl5pPr indent="-298450" lvl="4" marL="22860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5pPr>
            <a:lvl6pPr indent="-298450" lvl="5" marL="27432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6pPr>
            <a:lvl7pPr indent="-298450" lvl="6" marL="32004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7pPr>
            <a:lvl8pPr indent="-298450" lvl="7" marL="36576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8pPr>
            <a:lvl9pPr indent="-298450" lvl="8" marL="4114800">
              <a:lnSpc>
                <a:spcPct val="115000"/>
              </a:lnSpc>
              <a:spcBef>
                <a:spcPts val="1600"/>
              </a:spcBef>
              <a:spcAft>
                <a:spcPts val="1600"/>
              </a:spcAft>
              <a:buClr>
                <a:schemeClr val="dk2"/>
              </a:buClr>
              <a:buSzPts val="1100"/>
              <a:buFont typeface="Nunito"/>
              <a:buChar char="■"/>
              <a:defRPr sz="1100">
                <a:solidFill>
                  <a:schemeClr val="dk2"/>
                </a:solidFill>
                <a:latin typeface="Nunito"/>
                <a:ea typeface="Nunito"/>
                <a:cs typeface="Nunito"/>
                <a:sym typeface="Nunito"/>
              </a:defRPr>
            </a:lvl9pPr>
          </a:lstStyle>
          <a:p/>
        </p:txBody>
      </p:sp>
      <p:sp>
        <p:nvSpPr>
          <p:cNvPr id="8" name="Google Shape;8;p1"/>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Autofit/>
          </a:bodyPr>
          <a:lstStyle>
            <a:lvl1pPr lvl="0" algn="r">
              <a:buNone/>
              <a:defRPr sz="900">
                <a:solidFill>
                  <a:schemeClr val="dk2"/>
                </a:solidFill>
                <a:latin typeface="Nunito"/>
                <a:ea typeface="Nunito"/>
                <a:cs typeface="Nunito"/>
                <a:sym typeface="Nunito"/>
              </a:defRPr>
            </a:lvl1pPr>
            <a:lvl2pPr lvl="1" algn="r">
              <a:buNone/>
              <a:defRPr sz="900">
                <a:solidFill>
                  <a:schemeClr val="dk2"/>
                </a:solidFill>
                <a:latin typeface="Nunito"/>
                <a:ea typeface="Nunito"/>
                <a:cs typeface="Nunito"/>
                <a:sym typeface="Nunito"/>
              </a:defRPr>
            </a:lvl2pPr>
            <a:lvl3pPr lvl="2" algn="r">
              <a:buNone/>
              <a:defRPr sz="900">
                <a:solidFill>
                  <a:schemeClr val="dk2"/>
                </a:solidFill>
                <a:latin typeface="Nunito"/>
                <a:ea typeface="Nunito"/>
                <a:cs typeface="Nunito"/>
                <a:sym typeface="Nunito"/>
              </a:defRPr>
            </a:lvl3pPr>
            <a:lvl4pPr lvl="3" algn="r">
              <a:buNone/>
              <a:defRPr sz="900">
                <a:solidFill>
                  <a:schemeClr val="dk2"/>
                </a:solidFill>
                <a:latin typeface="Nunito"/>
                <a:ea typeface="Nunito"/>
                <a:cs typeface="Nunito"/>
                <a:sym typeface="Nunito"/>
              </a:defRPr>
            </a:lvl4pPr>
            <a:lvl5pPr lvl="4" algn="r">
              <a:buNone/>
              <a:defRPr sz="900">
                <a:solidFill>
                  <a:schemeClr val="dk2"/>
                </a:solidFill>
                <a:latin typeface="Nunito"/>
                <a:ea typeface="Nunito"/>
                <a:cs typeface="Nunito"/>
                <a:sym typeface="Nunito"/>
              </a:defRPr>
            </a:lvl5pPr>
            <a:lvl6pPr lvl="5" algn="r">
              <a:buNone/>
              <a:defRPr sz="900">
                <a:solidFill>
                  <a:schemeClr val="dk2"/>
                </a:solidFill>
                <a:latin typeface="Nunito"/>
                <a:ea typeface="Nunito"/>
                <a:cs typeface="Nunito"/>
                <a:sym typeface="Nunito"/>
              </a:defRPr>
            </a:lvl6pPr>
            <a:lvl7pPr lvl="6" algn="r">
              <a:buNone/>
              <a:defRPr sz="900">
                <a:solidFill>
                  <a:schemeClr val="dk2"/>
                </a:solidFill>
                <a:latin typeface="Nunito"/>
                <a:ea typeface="Nunito"/>
                <a:cs typeface="Nunito"/>
                <a:sym typeface="Nunito"/>
              </a:defRPr>
            </a:lvl7pPr>
            <a:lvl8pPr lvl="7" algn="r">
              <a:buNone/>
              <a:defRPr sz="900">
                <a:solidFill>
                  <a:schemeClr val="dk2"/>
                </a:solidFill>
                <a:latin typeface="Nunito"/>
                <a:ea typeface="Nunito"/>
                <a:cs typeface="Nunito"/>
                <a:sym typeface="Nunito"/>
              </a:defRPr>
            </a:lvl8pPr>
            <a:lvl9pPr lvl="8" algn="r">
              <a:buNone/>
              <a:defRPr sz="9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9.png"/><Relationship Id="rId4" Type="http://schemas.openxmlformats.org/officeDocument/2006/relationships/image" Target="../media/image20.png"/><Relationship Id="rId5" Type="http://schemas.openxmlformats.org/officeDocument/2006/relationships/image" Target="../media/image14.png"/><Relationship Id="rId6" Type="http://schemas.openxmlformats.org/officeDocument/2006/relationships/image" Target="../media/image1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11.png"/><Relationship Id="rId4" Type="http://schemas.openxmlformats.org/officeDocument/2006/relationships/image" Target="../media/image10.png"/><Relationship Id="rId5" Type="http://schemas.openxmlformats.org/officeDocument/2006/relationships/image" Target="../media/image19.png"/><Relationship Id="rId6" Type="http://schemas.openxmlformats.org/officeDocument/2006/relationships/image" Target="../media/image1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2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 Id="rId3" Type="http://schemas.openxmlformats.org/officeDocument/2006/relationships/image" Target="../media/image2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2.png"/><Relationship Id="rId4" Type="http://schemas.openxmlformats.org/officeDocument/2006/relationships/image" Target="../media/image7.png"/><Relationship Id="rId5"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 Id="rId3" Type="http://schemas.openxmlformats.org/officeDocument/2006/relationships/image" Target="../media/image2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8.png"/><Relationship Id="rId4" Type="http://schemas.openxmlformats.org/officeDocument/2006/relationships/image" Target="../media/image22.png"/><Relationship Id="rId5" Type="http://schemas.openxmlformats.org/officeDocument/2006/relationships/image" Target="../media/image12.png"/><Relationship Id="rId6" Type="http://schemas.openxmlformats.org/officeDocument/2006/relationships/hyperlink" Target="https://machinelearningmastery.com/robust-scaler-transforms-for-machine-learning/"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15.png"/><Relationship Id="rId6" Type="http://schemas.openxmlformats.org/officeDocument/2006/relationships/image" Target="../media/image13.png"/><Relationship Id="rId7"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13"/>
          <p:cNvSpPr txBox="1"/>
          <p:nvPr>
            <p:ph type="ctrTitle"/>
          </p:nvPr>
        </p:nvSpPr>
        <p:spPr>
          <a:xfrm>
            <a:off x="824000" y="1613825"/>
            <a:ext cx="4996200" cy="1872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
              <a:t>Proyecto 2 </a:t>
            </a:r>
            <a:endParaRPr/>
          </a:p>
          <a:p>
            <a:pPr indent="0" lvl="0" marL="0" rtl="0" algn="l">
              <a:spcBef>
                <a:spcPts val="0"/>
              </a:spcBef>
              <a:spcAft>
                <a:spcPts val="0"/>
              </a:spcAft>
              <a:buNone/>
            </a:pPr>
            <a:r>
              <a:rPr lang="es"/>
              <a:t>Preprocesamiento y Modelos Avanzados</a:t>
            </a:r>
            <a:endParaRPr/>
          </a:p>
        </p:txBody>
      </p:sp>
      <p:sp>
        <p:nvSpPr>
          <p:cNvPr id="278" name="Google Shape;278;p13"/>
          <p:cNvSpPr txBox="1"/>
          <p:nvPr>
            <p:ph idx="1" type="subTitle"/>
          </p:nvPr>
        </p:nvSpPr>
        <p:spPr>
          <a:xfrm>
            <a:off x="824000" y="3596300"/>
            <a:ext cx="4255500" cy="69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Martin Iglesias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sp>
        <p:nvSpPr>
          <p:cNvPr id="411" name="Google Shape;411;p22"/>
          <p:cNvSpPr txBox="1"/>
          <p:nvPr>
            <p:ph type="title"/>
          </p:nvPr>
        </p:nvSpPr>
        <p:spPr>
          <a:xfrm>
            <a:off x="2545500" y="153825"/>
            <a:ext cx="3753900" cy="586500"/>
          </a:xfrm>
          <a:prstGeom prst="rect">
            <a:avLst/>
          </a:prstGeom>
          <a:solidFill>
            <a:schemeClr val="accent5"/>
          </a:solidFill>
        </p:spPr>
        <p:txBody>
          <a:bodyPr anchorCtr="0" anchor="ctr" bIns="91425" lIns="91425" spcFirstLastPara="1" rIns="91425" wrap="square" tIns="91425">
            <a:noAutofit/>
          </a:bodyPr>
          <a:lstStyle/>
          <a:p>
            <a:pPr indent="0" lvl="0" marL="0" rtl="0" algn="ctr">
              <a:spcBef>
                <a:spcPts val="0"/>
              </a:spcBef>
              <a:spcAft>
                <a:spcPts val="0"/>
              </a:spcAft>
              <a:buNone/>
            </a:pPr>
            <a:r>
              <a:rPr lang="es" sz="2300"/>
              <a:t>MODELOS AVANZADOS</a:t>
            </a:r>
            <a:endParaRPr sz="2300"/>
          </a:p>
        </p:txBody>
      </p:sp>
      <p:cxnSp>
        <p:nvCxnSpPr>
          <p:cNvPr id="412" name="Google Shape;412;p22"/>
          <p:cNvCxnSpPr>
            <a:stCxn id="413" idx="2"/>
            <a:endCxn id="414" idx="0"/>
          </p:cNvCxnSpPr>
          <p:nvPr/>
        </p:nvCxnSpPr>
        <p:spPr>
          <a:xfrm flipH="1">
            <a:off x="2096250" y="1811325"/>
            <a:ext cx="2326200" cy="546900"/>
          </a:xfrm>
          <a:prstGeom prst="straightConnector1">
            <a:avLst/>
          </a:prstGeom>
          <a:noFill/>
          <a:ln cap="flat" cmpd="sng" w="28575">
            <a:solidFill>
              <a:schemeClr val="dk2"/>
            </a:solidFill>
            <a:prstDash val="solid"/>
            <a:round/>
            <a:headEnd len="med" w="med" type="none"/>
            <a:tailEnd len="med" w="med" type="triangle"/>
          </a:ln>
        </p:spPr>
      </p:cxnSp>
      <p:sp>
        <p:nvSpPr>
          <p:cNvPr id="415" name="Google Shape;415;p22"/>
          <p:cNvSpPr txBox="1"/>
          <p:nvPr>
            <p:ph type="title"/>
          </p:nvPr>
        </p:nvSpPr>
        <p:spPr>
          <a:xfrm>
            <a:off x="5370250" y="2358275"/>
            <a:ext cx="2794500" cy="962100"/>
          </a:xfrm>
          <a:prstGeom prst="rect">
            <a:avLst/>
          </a:prstGeom>
          <a:solidFill>
            <a:schemeClr val="accent1"/>
          </a:solidFill>
        </p:spPr>
        <p:txBody>
          <a:bodyPr anchorCtr="0" anchor="ctr" bIns="91425" lIns="91425" spcFirstLastPara="1" rIns="91425" wrap="square" tIns="91425">
            <a:noAutofit/>
          </a:bodyPr>
          <a:lstStyle/>
          <a:p>
            <a:pPr indent="0" lvl="0" marL="0" rtl="0" algn="ctr">
              <a:spcBef>
                <a:spcPts val="0"/>
              </a:spcBef>
              <a:spcAft>
                <a:spcPts val="0"/>
              </a:spcAft>
              <a:buNone/>
            </a:pPr>
            <a:r>
              <a:rPr lang="es"/>
              <a:t>Ensambles</a:t>
            </a:r>
            <a:endParaRPr/>
          </a:p>
        </p:txBody>
      </p:sp>
      <p:sp>
        <p:nvSpPr>
          <p:cNvPr id="414" name="Google Shape;414;p22"/>
          <p:cNvSpPr txBox="1"/>
          <p:nvPr>
            <p:ph type="title"/>
          </p:nvPr>
        </p:nvSpPr>
        <p:spPr>
          <a:xfrm>
            <a:off x="482550" y="2358263"/>
            <a:ext cx="3227400" cy="962100"/>
          </a:xfrm>
          <a:prstGeom prst="rect">
            <a:avLst/>
          </a:prstGeom>
          <a:solidFill>
            <a:schemeClr val="accent1"/>
          </a:solidFill>
        </p:spPr>
        <p:txBody>
          <a:bodyPr anchorCtr="0" anchor="ctr" bIns="91425" lIns="91425" spcFirstLastPara="1" rIns="91425" wrap="square" tIns="91425">
            <a:noAutofit/>
          </a:bodyPr>
          <a:lstStyle/>
          <a:p>
            <a:pPr indent="0" lvl="0" marL="0" rtl="0" algn="ctr">
              <a:spcBef>
                <a:spcPts val="0"/>
              </a:spcBef>
              <a:spcAft>
                <a:spcPts val="0"/>
              </a:spcAft>
              <a:buNone/>
            </a:pPr>
            <a:r>
              <a:rPr lang="es" sz="3100"/>
              <a:t>Regresión con Regularización</a:t>
            </a:r>
            <a:endParaRPr sz="3100"/>
          </a:p>
        </p:txBody>
      </p:sp>
      <p:sp>
        <p:nvSpPr>
          <p:cNvPr id="416" name="Google Shape;416;p22"/>
          <p:cNvSpPr txBox="1"/>
          <p:nvPr/>
        </p:nvSpPr>
        <p:spPr>
          <a:xfrm>
            <a:off x="1587800" y="3353550"/>
            <a:ext cx="1192800" cy="643200"/>
          </a:xfrm>
          <a:prstGeom prst="rect">
            <a:avLst/>
          </a:prstGeom>
          <a:solidFill>
            <a:srgbClr val="CC0000"/>
          </a:solidFill>
          <a:ln>
            <a:noFill/>
          </a:ln>
        </p:spPr>
        <p:txBody>
          <a:bodyPr anchorCtr="0" anchor="t" bIns="91425" lIns="91425" spcFirstLastPara="1" rIns="91425" wrap="square" tIns="91425">
            <a:noAutofit/>
          </a:bodyPr>
          <a:lstStyle/>
          <a:p>
            <a:pPr indent="-330200" lvl="0" marL="457200" rtl="0" algn="l">
              <a:spcBef>
                <a:spcPts val="0"/>
              </a:spcBef>
              <a:spcAft>
                <a:spcPts val="0"/>
              </a:spcAft>
              <a:buSzPts val="1600"/>
              <a:buFont typeface="Nunito"/>
              <a:buChar char="●"/>
            </a:pPr>
            <a:r>
              <a:rPr lang="es" sz="1600">
                <a:latin typeface="Nunito"/>
                <a:ea typeface="Nunito"/>
                <a:cs typeface="Nunito"/>
                <a:sym typeface="Nunito"/>
              </a:rPr>
              <a:t>Ridge</a:t>
            </a:r>
            <a:endParaRPr sz="1600">
              <a:latin typeface="Nunito"/>
              <a:ea typeface="Nunito"/>
              <a:cs typeface="Nunito"/>
              <a:sym typeface="Nunito"/>
            </a:endParaRPr>
          </a:p>
          <a:p>
            <a:pPr indent="-330200" lvl="0" marL="457200" rtl="0" algn="l">
              <a:spcBef>
                <a:spcPts val="0"/>
              </a:spcBef>
              <a:spcAft>
                <a:spcPts val="0"/>
              </a:spcAft>
              <a:buSzPts val="1600"/>
              <a:buFont typeface="Nunito"/>
              <a:buChar char="●"/>
            </a:pPr>
            <a:r>
              <a:rPr lang="es" sz="1600">
                <a:latin typeface="Nunito"/>
                <a:ea typeface="Nunito"/>
                <a:cs typeface="Nunito"/>
                <a:sym typeface="Nunito"/>
              </a:rPr>
              <a:t>Lasso</a:t>
            </a:r>
            <a:endParaRPr sz="1600">
              <a:latin typeface="Nunito"/>
              <a:ea typeface="Nunito"/>
              <a:cs typeface="Nunito"/>
              <a:sym typeface="Nunito"/>
            </a:endParaRPr>
          </a:p>
        </p:txBody>
      </p:sp>
      <p:sp>
        <p:nvSpPr>
          <p:cNvPr id="417" name="Google Shape;417;p22"/>
          <p:cNvSpPr txBox="1"/>
          <p:nvPr/>
        </p:nvSpPr>
        <p:spPr>
          <a:xfrm>
            <a:off x="5834000" y="3353538"/>
            <a:ext cx="2022600" cy="643200"/>
          </a:xfrm>
          <a:prstGeom prst="rect">
            <a:avLst/>
          </a:prstGeom>
          <a:solidFill>
            <a:srgbClr val="CC0000"/>
          </a:solidFill>
          <a:ln>
            <a:noFill/>
          </a:ln>
        </p:spPr>
        <p:txBody>
          <a:bodyPr anchorCtr="0" anchor="t" bIns="91425" lIns="91425" spcFirstLastPara="1" rIns="91425" wrap="square" tIns="91425">
            <a:noAutofit/>
          </a:bodyPr>
          <a:lstStyle/>
          <a:p>
            <a:pPr indent="-330200" lvl="0" marL="457200" rtl="0" algn="l">
              <a:spcBef>
                <a:spcPts val="0"/>
              </a:spcBef>
              <a:spcAft>
                <a:spcPts val="0"/>
              </a:spcAft>
              <a:buSzPts val="1600"/>
              <a:buFont typeface="Nunito"/>
              <a:buChar char="●"/>
            </a:pPr>
            <a:r>
              <a:rPr lang="es" sz="1600">
                <a:latin typeface="Nunito"/>
                <a:ea typeface="Nunito"/>
                <a:cs typeface="Nunito"/>
                <a:sym typeface="Nunito"/>
              </a:rPr>
              <a:t>RandomForest</a:t>
            </a:r>
            <a:endParaRPr sz="1600">
              <a:latin typeface="Nunito"/>
              <a:ea typeface="Nunito"/>
              <a:cs typeface="Nunito"/>
              <a:sym typeface="Nunito"/>
            </a:endParaRPr>
          </a:p>
          <a:p>
            <a:pPr indent="-330200" lvl="0" marL="457200" rtl="0" algn="l">
              <a:spcBef>
                <a:spcPts val="0"/>
              </a:spcBef>
              <a:spcAft>
                <a:spcPts val="0"/>
              </a:spcAft>
              <a:buSzPts val="1600"/>
              <a:buFont typeface="Nunito"/>
              <a:buChar char="●"/>
            </a:pPr>
            <a:r>
              <a:rPr lang="es" sz="1600">
                <a:latin typeface="Nunito"/>
                <a:ea typeface="Nunito"/>
                <a:cs typeface="Nunito"/>
                <a:sym typeface="Nunito"/>
              </a:rPr>
              <a:t>XGB-RF</a:t>
            </a:r>
            <a:endParaRPr sz="1600">
              <a:latin typeface="Nunito"/>
              <a:ea typeface="Nunito"/>
              <a:cs typeface="Nunito"/>
              <a:sym typeface="Nunito"/>
            </a:endParaRPr>
          </a:p>
        </p:txBody>
      </p:sp>
      <p:cxnSp>
        <p:nvCxnSpPr>
          <p:cNvPr id="418" name="Google Shape;418;p22"/>
          <p:cNvCxnSpPr>
            <a:stCxn id="413" idx="2"/>
            <a:endCxn id="415" idx="0"/>
          </p:cNvCxnSpPr>
          <p:nvPr/>
        </p:nvCxnSpPr>
        <p:spPr>
          <a:xfrm>
            <a:off x="4422450" y="1811325"/>
            <a:ext cx="2345100" cy="546900"/>
          </a:xfrm>
          <a:prstGeom prst="straightConnector1">
            <a:avLst/>
          </a:prstGeom>
          <a:noFill/>
          <a:ln cap="flat" cmpd="sng" w="28575">
            <a:solidFill>
              <a:schemeClr val="dk2"/>
            </a:solidFill>
            <a:prstDash val="solid"/>
            <a:round/>
            <a:headEnd len="med" w="med" type="none"/>
            <a:tailEnd len="med" w="med" type="triangle"/>
          </a:ln>
        </p:spPr>
      </p:cxnSp>
      <p:cxnSp>
        <p:nvCxnSpPr>
          <p:cNvPr id="419" name="Google Shape;419;p22"/>
          <p:cNvCxnSpPr>
            <a:stCxn id="416" idx="2"/>
            <a:endCxn id="420" idx="0"/>
          </p:cNvCxnSpPr>
          <p:nvPr/>
        </p:nvCxnSpPr>
        <p:spPr>
          <a:xfrm>
            <a:off x="2184200" y="3996750"/>
            <a:ext cx="0" cy="241800"/>
          </a:xfrm>
          <a:prstGeom prst="straightConnector1">
            <a:avLst/>
          </a:prstGeom>
          <a:noFill/>
          <a:ln cap="flat" cmpd="sng" w="9525">
            <a:solidFill>
              <a:schemeClr val="dk2"/>
            </a:solidFill>
            <a:prstDash val="solid"/>
            <a:round/>
            <a:headEnd len="med" w="med" type="none"/>
            <a:tailEnd len="med" w="med" type="triangle"/>
          </a:ln>
        </p:spPr>
      </p:cxnSp>
      <p:sp>
        <p:nvSpPr>
          <p:cNvPr id="420" name="Google Shape;420;p22"/>
          <p:cNvSpPr txBox="1"/>
          <p:nvPr/>
        </p:nvSpPr>
        <p:spPr>
          <a:xfrm>
            <a:off x="1277600" y="4238550"/>
            <a:ext cx="1813200" cy="802200"/>
          </a:xfrm>
          <a:prstGeom prst="rect">
            <a:avLst/>
          </a:prstGeom>
          <a:solidFill>
            <a:srgbClr val="A4C2F4"/>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latin typeface="Nunito"/>
                <a:ea typeface="Nunito"/>
                <a:cs typeface="Nunito"/>
                <a:sym typeface="Nunito"/>
              </a:rPr>
              <a:t>Optimización</a:t>
            </a:r>
            <a:r>
              <a:rPr lang="es">
                <a:latin typeface="Nunito"/>
                <a:ea typeface="Nunito"/>
                <a:cs typeface="Nunito"/>
                <a:sym typeface="Nunito"/>
              </a:rPr>
              <a:t>:</a:t>
            </a:r>
            <a:endParaRPr>
              <a:latin typeface="Nunito"/>
              <a:ea typeface="Nunito"/>
              <a:cs typeface="Nunito"/>
              <a:sym typeface="Nunito"/>
            </a:endParaRPr>
          </a:p>
          <a:p>
            <a:pPr indent="0" lvl="0" marL="0" rtl="0" algn="l">
              <a:spcBef>
                <a:spcPts val="0"/>
              </a:spcBef>
              <a:spcAft>
                <a:spcPts val="0"/>
              </a:spcAft>
              <a:buNone/>
            </a:pPr>
            <a:r>
              <a:rPr lang="es">
                <a:latin typeface="Nunito"/>
                <a:ea typeface="Nunito"/>
                <a:cs typeface="Nunito"/>
                <a:sym typeface="Nunito"/>
              </a:rPr>
              <a:t>hiperparámetro alfa (de regularización)</a:t>
            </a:r>
            <a:endParaRPr>
              <a:latin typeface="Nunito"/>
              <a:ea typeface="Nunito"/>
              <a:cs typeface="Nunito"/>
              <a:sym typeface="Nunito"/>
            </a:endParaRPr>
          </a:p>
        </p:txBody>
      </p:sp>
      <p:sp>
        <p:nvSpPr>
          <p:cNvPr id="421" name="Google Shape;421;p22"/>
          <p:cNvSpPr txBox="1"/>
          <p:nvPr/>
        </p:nvSpPr>
        <p:spPr>
          <a:xfrm>
            <a:off x="5255000" y="4158600"/>
            <a:ext cx="3180600" cy="962100"/>
          </a:xfrm>
          <a:prstGeom prst="rect">
            <a:avLst/>
          </a:prstGeom>
          <a:solidFill>
            <a:srgbClr val="9FC5E8"/>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latin typeface="Nunito"/>
                <a:ea typeface="Nunito"/>
                <a:cs typeface="Nunito"/>
                <a:sym typeface="Nunito"/>
              </a:rPr>
              <a:t>Optimización:</a:t>
            </a:r>
            <a:endParaRPr>
              <a:latin typeface="Nunito"/>
              <a:ea typeface="Nunito"/>
              <a:cs typeface="Nunito"/>
              <a:sym typeface="Nunito"/>
            </a:endParaRPr>
          </a:p>
          <a:p>
            <a:pPr indent="0" lvl="0" marL="0" rtl="0" algn="l">
              <a:spcBef>
                <a:spcPts val="0"/>
              </a:spcBef>
              <a:spcAft>
                <a:spcPts val="0"/>
              </a:spcAft>
              <a:buNone/>
            </a:pPr>
            <a:r>
              <a:rPr lang="es">
                <a:latin typeface="Nunito"/>
                <a:ea typeface="Nunito"/>
                <a:cs typeface="Nunito"/>
                <a:sym typeface="Nunito"/>
              </a:rPr>
              <a:t>hiperparámetro:</a:t>
            </a:r>
            <a:endParaRPr>
              <a:latin typeface="Nunito"/>
              <a:ea typeface="Nunito"/>
              <a:cs typeface="Nunito"/>
              <a:sym typeface="Nunito"/>
            </a:endParaRPr>
          </a:p>
          <a:p>
            <a:pPr indent="457200" lvl="0" marL="0" rtl="0" algn="l">
              <a:spcBef>
                <a:spcPts val="0"/>
              </a:spcBef>
              <a:spcAft>
                <a:spcPts val="0"/>
              </a:spcAft>
              <a:buNone/>
            </a:pPr>
            <a:r>
              <a:rPr lang="es">
                <a:latin typeface="Nunito"/>
                <a:ea typeface="Nunito"/>
                <a:cs typeface="Nunito"/>
                <a:sym typeface="Nunito"/>
              </a:rPr>
              <a:t>max_depth y n_estimators</a:t>
            </a:r>
            <a:endParaRPr>
              <a:latin typeface="Nunito"/>
              <a:ea typeface="Nunito"/>
              <a:cs typeface="Nunito"/>
              <a:sym typeface="Nunito"/>
            </a:endParaRPr>
          </a:p>
          <a:p>
            <a:pPr indent="457200" lvl="0" marL="0" rtl="0" algn="l">
              <a:spcBef>
                <a:spcPts val="0"/>
              </a:spcBef>
              <a:spcAft>
                <a:spcPts val="0"/>
              </a:spcAft>
              <a:buNone/>
            </a:pPr>
            <a:r>
              <a:rPr lang="es">
                <a:latin typeface="Nunito"/>
                <a:ea typeface="Nunito"/>
                <a:cs typeface="Nunito"/>
                <a:sym typeface="Nunito"/>
              </a:rPr>
              <a:t>subsample y colsample_bytree</a:t>
            </a:r>
            <a:endParaRPr>
              <a:latin typeface="Nunito"/>
              <a:ea typeface="Nunito"/>
              <a:cs typeface="Nunito"/>
              <a:sym typeface="Nunito"/>
            </a:endParaRPr>
          </a:p>
        </p:txBody>
      </p:sp>
      <p:cxnSp>
        <p:nvCxnSpPr>
          <p:cNvPr id="422" name="Google Shape;422;p22"/>
          <p:cNvCxnSpPr>
            <a:stCxn id="417" idx="2"/>
            <a:endCxn id="421" idx="0"/>
          </p:cNvCxnSpPr>
          <p:nvPr/>
        </p:nvCxnSpPr>
        <p:spPr>
          <a:xfrm>
            <a:off x="6845300" y="3996738"/>
            <a:ext cx="0" cy="162000"/>
          </a:xfrm>
          <a:prstGeom prst="straightConnector1">
            <a:avLst/>
          </a:prstGeom>
          <a:noFill/>
          <a:ln cap="flat" cmpd="sng" w="9525">
            <a:solidFill>
              <a:schemeClr val="dk2"/>
            </a:solidFill>
            <a:prstDash val="solid"/>
            <a:round/>
            <a:headEnd len="med" w="med" type="none"/>
            <a:tailEnd len="med" w="med" type="triangle"/>
          </a:ln>
        </p:spPr>
      </p:cxnSp>
      <p:sp>
        <p:nvSpPr>
          <p:cNvPr id="413" name="Google Shape;413;p22"/>
          <p:cNvSpPr txBox="1"/>
          <p:nvPr/>
        </p:nvSpPr>
        <p:spPr>
          <a:xfrm>
            <a:off x="3025200" y="755625"/>
            <a:ext cx="2794500" cy="10557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s">
                <a:latin typeface="Nunito"/>
                <a:ea typeface="Nunito"/>
                <a:cs typeface="Nunito"/>
                <a:sym typeface="Nunito"/>
              </a:rPr>
              <a:t>Comparar el desempeño de los nuevos modelos entre sí y con el modelo de la Parte del preprocesamiento</a:t>
            </a:r>
            <a:endParaRPr>
              <a:latin typeface="Nunito"/>
              <a:ea typeface="Nunito"/>
              <a:cs typeface="Nunito"/>
              <a:sym typeface="Nuni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2CC"/>
        </a:solidFill>
      </p:bgPr>
    </p:bg>
    <p:spTree>
      <p:nvGrpSpPr>
        <p:cNvPr id="426" name="Shape 426"/>
        <p:cNvGrpSpPr/>
        <p:nvPr/>
      </p:nvGrpSpPr>
      <p:grpSpPr>
        <a:xfrm>
          <a:off x="0" y="0"/>
          <a:ext cx="0" cy="0"/>
          <a:chOff x="0" y="0"/>
          <a:chExt cx="0" cy="0"/>
        </a:xfrm>
      </p:grpSpPr>
      <p:sp>
        <p:nvSpPr>
          <p:cNvPr id="427" name="Google Shape;427;p23"/>
          <p:cNvSpPr txBox="1"/>
          <p:nvPr>
            <p:ph idx="4294967295" type="body"/>
          </p:nvPr>
        </p:nvSpPr>
        <p:spPr>
          <a:xfrm>
            <a:off x="272825" y="494600"/>
            <a:ext cx="3312000" cy="439500"/>
          </a:xfrm>
          <a:prstGeom prst="rect">
            <a:avLst/>
          </a:prstGeom>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lang="es" sz="1450">
                <a:solidFill>
                  <a:srgbClr val="000000"/>
                </a:solidFill>
                <a:highlight>
                  <a:srgbClr val="FFFFFE"/>
                </a:highlight>
                <a:latin typeface="Courier New"/>
                <a:ea typeface="Courier New"/>
                <a:cs typeface="Courier New"/>
                <a:sym typeface="Courier New"/>
              </a:rPr>
              <a:t>𝞪= 0.1          𝞪= 1.7</a:t>
            </a:r>
            <a:endParaRPr sz="1450">
              <a:solidFill>
                <a:srgbClr val="000000"/>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050">
              <a:solidFill>
                <a:srgbClr val="09885A"/>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050">
              <a:solidFill>
                <a:srgbClr val="09885A"/>
              </a:solidFill>
              <a:highlight>
                <a:srgbClr val="FFFFFE"/>
              </a:highlight>
              <a:latin typeface="Courier New"/>
              <a:ea typeface="Courier New"/>
              <a:cs typeface="Courier New"/>
              <a:sym typeface="Courier New"/>
            </a:endParaRPr>
          </a:p>
          <a:p>
            <a:pPr indent="0" lvl="0" marL="0" rtl="0" algn="l">
              <a:spcBef>
                <a:spcPts val="0"/>
              </a:spcBef>
              <a:spcAft>
                <a:spcPts val="1600"/>
              </a:spcAft>
              <a:buNone/>
            </a:pPr>
            <a:r>
              <a:t/>
            </a:r>
            <a:endParaRPr sz="1600"/>
          </a:p>
        </p:txBody>
      </p:sp>
      <p:pic>
        <p:nvPicPr>
          <p:cNvPr id="428" name="Google Shape;428;p23"/>
          <p:cNvPicPr preferRelativeResize="0"/>
          <p:nvPr/>
        </p:nvPicPr>
        <p:blipFill>
          <a:blip r:embed="rId3">
            <a:alphaModFix/>
          </a:blip>
          <a:stretch>
            <a:fillRect/>
          </a:stretch>
        </p:blipFill>
        <p:spPr>
          <a:xfrm>
            <a:off x="98025" y="1027275"/>
            <a:ext cx="3486810" cy="1718850"/>
          </a:xfrm>
          <a:prstGeom prst="rect">
            <a:avLst/>
          </a:prstGeom>
          <a:noFill/>
          <a:ln cap="flat" cmpd="sng" w="9525">
            <a:solidFill>
              <a:srgbClr val="000000"/>
            </a:solidFill>
            <a:prstDash val="solid"/>
            <a:round/>
            <a:headEnd len="sm" w="sm" type="none"/>
            <a:tailEnd len="sm" w="sm" type="none"/>
          </a:ln>
        </p:spPr>
      </p:pic>
      <p:pic>
        <p:nvPicPr>
          <p:cNvPr id="429" name="Google Shape;429;p23"/>
          <p:cNvPicPr preferRelativeResize="0"/>
          <p:nvPr/>
        </p:nvPicPr>
        <p:blipFill>
          <a:blip r:embed="rId4">
            <a:alphaModFix/>
          </a:blip>
          <a:stretch>
            <a:fillRect/>
          </a:stretch>
        </p:blipFill>
        <p:spPr>
          <a:xfrm>
            <a:off x="404263" y="2822325"/>
            <a:ext cx="2896725" cy="1742400"/>
          </a:xfrm>
          <a:prstGeom prst="rect">
            <a:avLst/>
          </a:prstGeom>
          <a:noFill/>
          <a:ln cap="flat" cmpd="sng" w="9525">
            <a:solidFill>
              <a:srgbClr val="000000"/>
            </a:solidFill>
            <a:prstDash val="solid"/>
            <a:round/>
            <a:headEnd len="sm" w="sm" type="none"/>
            <a:tailEnd len="sm" w="sm" type="none"/>
          </a:ln>
        </p:spPr>
      </p:pic>
      <p:sp>
        <p:nvSpPr>
          <p:cNvPr id="430" name="Google Shape;430;p23"/>
          <p:cNvSpPr/>
          <p:nvPr/>
        </p:nvSpPr>
        <p:spPr>
          <a:xfrm>
            <a:off x="1426275" y="494600"/>
            <a:ext cx="339000" cy="439500"/>
          </a:xfrm>
          <a:prstGeom prst="ellipse">
            <a:avLst/>
          </a:prstGeom>
          <a:solidFill>
            <a:srgbClr val="FFD966"/>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sz="700"/>
              <a:t>OH</a:t>
            </a:r>
            <a:endParaRPr sz="700"/>
          </a:p>
        </p:txBody>
      </p:sp>
      <p:cxnSp>
        <p:nvCxnSpPr>
          <p:cNvPr id="431" name="Google Shape;431;p23"/>
          <p:cNvCxnSpPr>
            <a:endCxn id="430" idx="2"/>
          </p:cNvCxnSpPr>
          <p:nvPr/>
        </p:nvCxnSpPr>
        <p:spPr>
          <a:xfrm>
            <a:off x="1162875" y="711950"/>
            <a:ext cx="263400" cy="2400"/>
          </a:xfrm>
          <a:prstGeom prst="straightConnector1">
            <a:avLst/>
          </a:prstGeom>
          <a:noFill/>
          <a:ln cap="flat" cmpd="sng" w="9525">
            <a:solidFill>
              <a:schemeClr val="dk2"/>
            </a:solidFill>
            <a:prstDash val="solid"/>
            <a:round/>
            <a:headEnd len="med" w="med" type="none"/>
            <a:tailEnd len="med" w="med" type="triangle"/>
          </a:ln>
        </p:spPr>
      </p:cxnSp>
      <p:cxnSp>
        <p:nvCxnSpPr>
          <p:cNvPr id="432" name="Google Shape;432;p23"/>
          <p:cNvCxnSpPr/>
          <p:nvPr/>
        </p:nvCxnSpPr>
        <p:spPr>
          <a:xfrm>
            <a:off x="1772625" y="711900"/>
            <a:ext cx="263400" cy="2400"/>
          </a:xfrm>
          <a:prstGeom prst="straightConnector1">
            <a:avLst/>
          </a:prstGeom>
          <a:noFill/>
          <a:ln cap="flat" cmpd="sng" w="9525">
            <a:solidFill>
              <a:schemeClr val="dk2"/>
            </a:solidFill>
            <a:prstDash val="solid"/>
            <a:round/>
            <a:headEnd len="med" w="med" type="none"/>
            <a:tailEnd len="med" w="med" type="triangle"/>
          </a:ln>
        </p:spPr>
      </p:cxnSp>
      <p:sp>
        <p:nvSpPr>
          <p:cNvPr id="433" name="Google Shape;433;p23"/>
          <p:cNvSpPr txBox="1"/>
          <p:nvPr>
            <p:ph idx="4294967295" type="body"/>
          </p:nvPr>
        </p:nvSpPr>
        <p:spPr>
          <a:xfrm>
            <a:off x="4929400" y="494600"/>
            <a:ext cx="3312000" cy="439500"/>
          </a:xfrm>
          <a:prstGeom prst="rect">
            <a:avLst/>
          </a:prstGeom>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lang="es" sz="1450">
                <a:solidFill>
                  <a:srgbClr val="000000"/>
                </a:solidFill>
                <a:highlight>
                  <a:srgbClr val="FFFFFE"/>
                </a:highlight>
                <a:latin typeface="Courier New"/>
                <a:ea typeface="Courier New"/>
                <a:cs typeface="Courier New"/>
                <a:sym typeface="Courier New"/>
              </a:rPr>
              <a:t>𝞪= 0.01          𝞪= 1e-6</a:t>
            </a:r>
            <a:endParaRPr sz="1450">
              <a:solidFill>
                <a:srgbClr val="000000"/>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050">
              <a:solidFill>
                <a:srgbClr val="09885A"/>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050">
              <a:solidFill>
                <a:srgbClr val="09885A"/>
              </a:solidFill>
              <a:highlight>
                <a:srgbClr val="FFFFFE"/>
              </a:highlight>
              <a:latin typeface="Courier New"/>
              <a:ea typeface="Courier New"/>
              <a:cs typeface="Courier New"/>
              <a:sym typeface="Courier New"/>
            </a:endParaRPr>
          </a:p>
          <a:p>
            <a:pPr indent="0" lvl="0" marL="0" rtl="0" algn="l">
              <a:spcBef>
                <a:spcPts val="0"/>
              </a:spcBef>
              <a:spcAft>
                <a:spcPts val="1600"/>
              </a:spcAft>
              <a:buNone/>
            </a:pPr>
            <a:r>
              <a:t/>
            </a:r>
            <a:endParaRPr sz="1600"/>
          </a:p>
        </p:txBody>
      </p:sp>
      <p:sp>
        <p:nvSpPr>
          <p:cNvPr id="434" name="Google Shape;434;p23"/>
          <p:cNvSpPr/>
          <p:nvPr/>
        </p:nvSpPr>
        <p:spPr>
          <a:xfrm>
            <a:off x="6082850" y="494600"/>
            <a:ext cx="339000" cy="439500"/>
          </a:xfrm>
          <a:prstGeom prst="ellipse">
            <a:avLst/>
          </a:prstGeom>
          <a:solidFill>
            <a:srgbClr val="FFD966"/>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sz="700"/>
              <a:t>OH</a:t>
            </a:r>
            <a:endParaRPr sz="700"/>
          </a:p>
        </p:txBody>
      </p:sp>
      <p:cxnSp>
        <p:nvCxnSpPr>
          <p:cNvPr id="435" name="Google Shape;435;p23"/>
          <p:cNvCxnSpPr>
            <a:endCxn id="434" idx="2"/>
          </p:cNvCxnSpPr>
          <p:nvPr/>
        </p:nvCxnSpPr>
        <p:spPr>
          <a:xfrm>
            <a:off x="5819450" y="711950"/>
            <a:ext cx="263400" cy="2400"/>
          </a:xfrm>
          <a:prstGeom prst="straightConnector1">
            <a:avLst/>
          </a:prstGeom>
          <a:noFill/>
          <a:ln cap="flat" cmpd="sng" w="9525">
            <a:solidFill>
              <a:schemeClr val="dk2"/>
            </a:solidFill>
            <a:prstDash val="solid"/>
            <a:round/>
            <a:headEnd len="med" w="med" type="none"/>
            <a:tailEnd len="med" w="med" type="triangle"/>
          </a:ln>
        </p:spPr>
      </p:cxnSp>
      <p:cxnSp>
        <p:nvCxnSpPr>
          <p:cNvPr id="436" name="Google Shape;436;p23"/>
          <p:cNvCxnSpPr/>
          <p:nvPr/>
        </p:nvCxnSpPr>
        <p:spPr>
          <a:xfrm>
            <a:off x="6429200" y="711900"/>
            <a:ext cx="263400" cy="2400"/>
          </a:xfrm>
          <a:prstGeom prst="straightConnector1">
            <a:avLst/>
          </a:prstGeom>
          <a:noFill/>
          <a:ln cap="flat" cmpd="sng" w="9525">
            <a:solidFill>
              <a:schemeClr val="dk2"/>
            </a:solidFill>
            <a:prstDash val="solid"/>
            <a:round/>
            <a:headEnd len="med" w="med" type="none"/>
            <a:tailEnd len="med" w="med" type="triangle"/>
          </a:ln>
        </p:spPr>
      </p:cxnSp>
      <p:sp>
        <p:nvSpPr>
          <p:cNvPr id="437" name="Google Shape;437;p23"/>
          <p:cNvSpPr txBox="1"/>
          <p:nvPr/>
        </p:nvSpPr>
        <p:spPr>
          <a:xfrm>
            <a:off x="57150" y="0"/>
            <a:ext cx="3000000" cy="4395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SzPts val="1600"/>
              <a:buFont typeface="Nunito"/>
              <a:buChar char="●"/>
            </a:pPr>
            <a:r>
              <a:rPr lang="es" sz="1600">
                <a:latin typeface="Nunito"/>
                <a:ea typeface="Nunito"/>
                <a:cs typeface="Nunito"/>
                <a:sym typeface="Nunito"/>
              </a:rPr>
              <a:t>Ridge</a:t>
            </a:r>
            <a:endParaRPr sz="1600">
              <a:latin typeface="Nunito"/>
              <a:ea typeface="Nunito"/>
              <a:cs typeface="Nunito"/>
              <a:sym typeface="Nunito"/>
            </a:endParaRPr>
          </a:p>
        </p:txBody>
      </p:sp>
      <p:sp>
        <p:nvSpPr>
          <p:cNvPr id="438" name="Google Shape;438;p23"/>
          <p:cNvSpPr txBox="1"/>
          <p:nvPr/>
        </p:nvSpPr>
        <p:spPr>
          <a:xfrm>
            <a:off x="4929400" y="0"/>
            <a:ext cx="3000000" cy="9342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SzPts val="1600"/>
              <a:buFont typeface="Nunito"/>
              <a:buChar char="●"/>
            </a:pPr>
            <a:r>
              <a:rPr lang="es" sz="1600">
                <a:latin typeface="Nunito"/>
                <a:ea typeface="Nunito"/>
                <a:cs typeface="Nunito"/>
                <a:sym typeface="Nunito"/>
              </a:rPr>
              <a:t>Lasso</a:t>
            </a:r>
            <a:endParaRPr sz="1600">
              <a:latin typeface="Nunito"/>
              <a:ea typeface="Nunito"/>
              <a:cs typeface="Nunito"/>
              <a:sym typeface="Nunito"/>
            </a:endParaRPr>
          </a:p>
        </p:txBody>
      </p:sp>
      <p:pic>
        <p:nvPicPr>
          <p:cNvPr id="439" name="Google Shape;439;p23"/>
          <p:cNvPicPr preferRelativeResize="0"/>
          <p:nvPr/>
        </p:nvPicPr>
        <p:blipFill>
          <a:blip r:embed="rId5">
            <a:alphaModFix/>
          </a:blip>
          <a:stretch>
            <a:fillRect/>
          </a:stretch>
        </p:blipFill>
        <p:spPr>
          <a:xfrm>
            <a:off x="5190600" y="2839200"/>
            <a:ext cx="2896701" cy="1742400"/>
          </a:xfrm>
          <a:prstGeom prst="rect">
            <a:avLst/>
          </a:prstGeom>
          <a:noFill/>
          <a:ln cap="flat" cmpd="sng" w="9525">
            <a:solidFill>
              <a:srgbClr val="000000"/>
            </a:solidFill>
            <a:prstDash val="solid"/>
            <a:round/>
            <a:headEnd len="sm" w="sm" type="none"/>
            <a:tailEnd len="sm" w="sm" type="none"/>
          </a:ln>
        </p:spPr>
      </p:pic>
      <p:pic>
        <p:nvPicPr>
          <p:cNvPr id="440" name="Google Shape;440;p23"/>
          <p:cNvPicPr preferRelativeResize="0"/>
          <p:nvPr/>
        </p:nvPicPr>
        <p:blipFill>
          <a:blip r:embed="rId6">
            <a:alphaModFix/>
          </a:blip>
          <a:stretch>
            <a:fillRect/>
          </a:stretch>
        </p:blipFill>
        <p:spPr>
          <a:xfrm>
            <a:off x="4871300" y="1015322"/>
            <a:ext cx="3535300" cy="1742754"/>
          </a:xfrm>
          <a:prstGeom prst="rect">
            <a:avLst/>
          </a:prstGeom>
          <a:noFill/>
          <a:ln cap="flat" cmpd="sng" w="9525">
            <a:solidFill>
              <a:srgbClr val="000000"/>
            </a:solidFill>
            <a:prstDash val="solid"/>
            <a:round/>
            <a:headEnd len="sm" w="sm" type="none"/>
            <a:tailEnd len="sm" w="sm" type="none"/>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2CC"/>
        </a:solidFill>
      </p:bgPr>
    </p:bg>
    <p:spTree>
      <p:nvGrpSpPr>
        <p:cNvPr id="444" name="Shape 444"/>
        <p:cNvGrpSpPr/>
        <p:nvPr/>
      </p:nvGrpSpPr>
      <p:grpSpPr>
        <a:xfrm>
          <a:off x="0" y="0"/>
          <a:ext cx="0" cy="0"/>
          <a:chOff x="0" y="0"/>
          <a:chExt cx="0" cy="0"/>
        </a:xfrm>
      </p:grpSpPr>
      <p:pic>
        <p:nvPicPr>
          <p:cNvPr id="445" name="Google Shape;445;p24"/>
          <p:cNvPicPr preferRelativeResize="0"/>
          <p:nvPr/>
        </p:nvPicPr>
        <p:blipFill>
          <a:blip r:embed="rId3">
            <a:alphaModFix/>
          </a:blip>
          <a:stretch>
            <a:fillRect/>
          </a:stretch>
        </p:blipFill>
        <p:spPr>
          <a:xfrm>
            <a:off x="5190600" y="3372600"/>
            <a:ext cx="2896700" cy="1742750"/>
          </a:xfrm>
          <a:prstGeom prst="rect">
            <a:avLst/>
          </a:prstGeom>
          <a:noFill/>
          <a:ln cap="flat" cmpd="sng" w="9525">
            <a:solidFill>
              <a:srgbClr val="000000"/>
            </a:solidFill>
            <a:prstDash val="solid"/>
            <a:round/>
            <a:headEnd len="sm" w="sm" type="none"/>
            <a:tailEnd len="sm" w="sm" type="none"/>
          </a:ln>
        </p:spPr>
      </p:pic>
      <p:pic>
        <p:nvPicPr>
          <p:cNvPr id="446" name="Google Shape;446;p24"/>
          <p:cNvPicPr preferRelativeResize="0"/>
          <p:nvPr/>
        </p:nvPicPr>
        <p:blipFill>
          <a:blip r:embed="rId4">
            <a:alphaModFix/>
          </a:blip>
          <a:stretch>
            <a:fillRect/>
          </a:stretch>
        </p:blipFill>
        <p:spPr>
          <a:xfrm>
            <a:off x="4871300" y="1548725"/>
            <a:ext cx="3535300" cy="1742754"/>
          </a:xfrm>
          <a:prstGeom prst="rect">
            <a:avLst/>
          </a:prstGeom>
          <a:noFill/>
          <a:ln cap="flat" cmpd="sng" w="9525">
            <a:solidFill>
              <a:srgbClr val="000000"/>
            </a:solidFill>
            <a:prstDash val="solid"/>
            <a:round/>
            <a:headEnd len="sm" w="sm" type="none"/>
            <a:tailEnd len="sm" w="sm" type="none"/>
          </a:ln>
        </p:spPr>
      </p:pic>
      <p:pic>
        <p:nvPicPr>
          <p:cNvPr id="447" name="Google Shape;447;p24"/>
          <p:cNvPicPr preferRelativeResize="0"/>
          <p:nvPr/>
        </p:nvPicPr>
        <p:blipFill>
          <a:blip r:embed="rId5">
            <a:alphaModFix/>
          </a:blip>
          <a:stretch>
            <a:fillRect/>
          </a:stretch>
        </p:blipFill>
        <p:spPr>
          <a:xfrm>
            <a:off x="404275" y="3355725"/>
            <a:ext cx="2896700" cy="1742400"/>
          </a:xfrm>
          <a:prstGeom prst="rect">
            <a:avLst/>
          </a:prstGeom>
          <a:noFill/>
          <a:ln cap="flat" cmpd="sng" w="9525">
            <a:solidFill>
              <a:srgbClr val="000000"/>
            </a:solidFill>
            <a:prstDash val="solid"/>
            <a:round/>
            <a:headEnd len="sm" w="sm" type="none"/>
            <a:tailEnd len="sm" w="sm" type="none"/>
          </a:ln>
        </p:spPr>
      </p:pic>
      <p:pic>
        <p:nvPicPr>
          <p:cNvPr id="448" name="Google Shape;448;p24"/>
          <p:cNvPicPr preferRelativeResize="0"/>
          <p:nvPr/>
        </p:nvPicPr>
        <p:blipFill>
          <a:blip r:embed="rId6">
            <a:alphaModFix/>
          </a:blip>
          <a:stretch>
            <a:fillRect/>
          </a:stretch>
        </p:blipFill>
        <p:spPr>
          <a:xfrm>
            <a:off x="98025" y="1560675"/>
            <a:ext cx="3486800" cy="1718844"/>
          </a:xfrm>
          <a:prstGeom prst="rect">
            <a:avLst/>
          </a:prstGeom>
          <a:noFill/>
          <a:ln cap="flat" cmpd="sng" w="9525">
            <a:solidFill>
              <a:srgbClr val="000000"/>
            </a:solidFill>
            <a:prstDash val="solid"/>
            <a:round/>
            <a:headEnd len="sm" w="sm" type="none"/>
            <a:tailEnd len="sm" w="sm" type="none"/>
          </a:ln>
        </p:spPr>
      </p:pic>
      <p:sp>
        <p:nvSpPr>
          <p:cNvPr id="449" name="Google Shape;449;p24"/>
          <p:cNvSpPr txBox="1"/>
          <p:nvPr>
            <p:ph idx="4294967295" type="body"/>
          </p:nvPr>
        </p:nvSpPr>
        <p:spPr>
          <a:xfrm>
            <a:off x="48100" y="570800"/>
            <a:ext cx="4143300" cy="630900"/>
          </a:xfrm>
          <a:prstGeom prst="rect">
            <a:avLst/>
          </a:prstGeom>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b="1" lang="es" sz="1050">
                <a:solidFill>
                  <a:srgbClr val="000000"/>
                </a:solidFill>
                <a:highlight>
                  <a:srgbClr val="FFFFFF"/>
                </a:highlight>
                <a:latin typeface="Courier New"/>
                <a:ea typeface="Courier New"/>
                <a:cs typeface="Courier New"/>
                <a:sym typeface="Courier New"/>
              </a:rPr>
              <a:t>N_estimators=10</a:t>
            </a:r>
            <a:r>
              <a:rPr b="1" lang="es" sz="1050">
                <a:solidFill>
                  <a:srgbClr val="000000"/>
                </a:solidFill>
                <a:latin typeface="Courier New"/>
                <a:ea typeface="Courier New"/>
                <a:cs typeface="Courier New"/>
                <a:sym typeface="Courier New"/>
              </a:rPr>
              <a:t>             </a:t>
            </a:r>
            <a:r>
              <a:rPr b="1" lang="es" sz="1050">
                <a:solidFill>
                  <a:srgbClr val="000000"/>
                </a:solidFill>
                <a:highlight>
                  <a:srgbClr val="FFFFFF"/>
                </a:highlight>
                <a:latin typeface="Courier New"/>
                <a:ea typeface="Courier New"/>
                <a:cs typeface="Courier New"/>
                <a:sym typeface="Courier New"/>
              </a:rPr>
              <a:t>N_estimators=75</a:t>
            </a:r>
            <a:endParaRPr b="1" sz="1050">
              <a:solidFill>
                <a:srgbClr val="000000"/>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rPr b="1" lang="es" sz="1050">
                <a:solidFill>
                  <a:srgbClr val="000000"/>
                </a:solidFill>
                <a:highlight>
                  <a:srgbClr val="FFFFFF"/>
                </a:highlight>
                <a:latin typeface="Courier New"/>
                <a:ea typeface="Courier New"/>
                <a:cs typeface="Courier New"/>
                <a:sym typeface="Courier New"/>
              </a:rPr>
              <a:t>max_depht=None</a:t>
            </a:r>
            <a:r>
              <a:rPr b="1" lang="es" sz="1050">
                <a:solidFill>
                  <a:srgbClr val="000000"/>
                </a:solidFill>
                <a:latin typeface="Courier New"/>
                <a:ea typeface="Courier New"/>
                <a:cs typeface="Courier New"/>
                <a:sym typeface="Courier New"/>
              </a:rPr>
              <a:t>              </a:t>
            </a:r>
            <a:r>
              <a:rPr b="1" lang="es" sz="1050">
                <a:solidFill>
                  <a:srgbClr val="000000"/>
                </a:solidFill>
                <a:highlight>
                  <a:srgbClr val="FFFFFF"/>
                </a:highlight>
                <a:latin typeface="Courier New"/>
                <a:ea typeface="Courier New"/>
                <a:cs typeface="Courier New"/>
                <a:sym typeface="Courier New"/>
              </a:rPr>
              <a:t>max_depht=6</a:t>
            </a:r>
            <a:endParaRPr sz="1600">
              <a:solidFill>
                <a:srgbClr val="000000"/>
              </a:solidFill>
              <a:highlight>
                <a:srgbClr val="FFFFFF"/>
              </a:highlight>
            </a:endParaRPr>
          </a:p>
        </p:txBody>
      </p:sp>
      <p:sp>
        <p:nvSpPr>
          <p:cNvPr id="450" name="Google Shape;450;p24"/>
          <p:cNvSpPr/>
          <p:nvPr/>
        </p:nvSpPr>
        <p:spPr>
          <a:xfrm>
            <a:off x="1654875" y="570800"/>
            <a:ext cx="339000" cy="439500"/>
          </a:xfrm>
          <a:prstGeom prst="ellipse">
            <a:avLst/>
          </a:prstGeom>
          <a:solidFill>
            <a:srgbClr val="FFD966"/>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sz="700"/>
              <a:t>OH</a:t>
            </a:r>
            <a:endParaRPr sz="700"/>
          </a:p>
        </p:txBody>
      </p:sp>
      <p:cxnSp>
        <p:nvCxnSpPr>
          <p:cNvPr id="451" name="Google Shape;451;p24"/>
          <p:cNvCxnSpPr>
            <a:endCxn id="450" idx="2"/>
          </p:cNvCxnSpPr>
          <p:nvPr/>
        </p:nvCxnSpPr>
        <p:spPr>
          <a:xfrm>
            <a:off x="1391475" y="788150"/>
            <a:ext cx="263400" cy="2400"/>
          </a:xfrm>
          <a:prstGeom prst="straightConnector1">
            <a:avLst/>
          </a:prstGeom>
          <a:noFill/>
          <a:ln cap="flat" cmpd="sng" w="9525">
            <a:solidFill>
              <a:schemeClr val="dk2"/>
            </a:solidFill>
            <a:prstDash val="solid"/>
            <a:round/>
            <a:headEnd len="med" w="med" type="none"/>
            <a:tailEnd len="med" w="med" type="triangle"/>
          </a:ln>
        </p:spPr>
      </p:cxnSp>
      <p:cxnSp>
        <p:nvCxnSpPr>
          <p:cNvPr id="452" name="Google Shape;452;p24"/>
          <p:cNvCxnSpPr/>
          <p:nvPr/>
        </p:nvCxnSpPr>
        <p:spPr>
          <a:xfrm>
            <a:off x="2001225" y="788100"/>
            <a:ext cx="263400" cy="2400"/>
          </a:xfrm>
          <a:prstGeom prst="straightConnector1">
            <a:avLst/>
          </a:prstGeom>
          <a:noFill/>
          <a:ln cap="flat" cmpd="sng" w="9525">
            <a:solidFill>
              <a:schemeClr val="dk2"/>
            </a:solidFill>
            <a:prstDash val="solid"/>
            <a:round/>
            <a:headEnd len="med" w="med" type="none"/>
            <a:tailEnd len="med" w="med" type="triangle"/>
          </a:ln>
        </p:spPr>
      </p:cxnSp>
      <p:sp>
        <p:nvSpPr>
          <p:cNvPr id="453" name="Google Shape;453;p24"/>
          <p:cNvSpPr txBox="1"/>
          <p:nvPr>
            <p:ph idx="4294967295" type="body"/>
          </p:nvPr>
        </p:nvSpPr>
        <p:spPr>
          <a:xfrm>
            <a:off x="4686775" y="494600"/>
            <a:ext cx="4457400" cy="439500"/>
          </a:xfrm>
          <a:prstGeom prst="rect">
            <a:avLst/>
          </a:prstGeom>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b="1" lang="es" sz="1050">
                <a:solidFill>
                  <a:srgbClr val="000000"/>
                </a:solidFill>
                <a:highlight>
                  <a:srgbClr val="FFFFFF"/>
                </a:highlight>
                <a:latin typeface="Courier New"/>
                <a:ea typeface="Courier New"/>
                <a:cs typeface="Courier New"/>
                <a:sym typeface="Courier New"/>
              </a:rPr>
              <a:t>N_estimators=100</a:t>
            </a:r>
            <a:r>
              <a:rPr b="1" lang="es" sz="1050">
                <a:solidFill>
                  <a:srgbClr val="000000"/>
                </a:solidFill>
                <a:latin typeface="Courier New"/>
                <a:ea typeface="Courier New"/>
                <a:cs typeface="Courier New"/>
                <a:sym typeface="Courier New"/>
              </a:rPr>
              <a:t>               </a:t>
            </a:r>
            <a:r>
              <a:rPr b="1" lang="es" sz="1050">
                <a:solidFill>
                  <a:srgbClr val="000000"/>
                </a:solidFill>
                <a:highlight>
                  <a:srgbClr val="FFFFFF"/>
                </a:highlight>
                <a:latin typeface="Courier New"/>
                <a:ea typeface="Courier New"/>
                <a:cs typeface="Courier New"/>
                <a:sym typeface="Courier New"/>
              </a:rPr>
              <a:t>N_estimators=100</a:t>
            </a:r>
            <a:endParaRPr b="1" sz="1050">
              <a:solidFill>
                <a:srgbClr val="000000"/>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rPr b="1" lang="es" sz="1050">
                <a:solidFill>
                  <a:srgbClr val="000000"/>
                </a:solidFill>
                <a:highlight>
                  <a:srgbClr val="FFFFFF"/>
                </a:highlight>
                <a:latin typeface="Courier New"/>
                <a:ea typeface="Courier New"/>
                <a:cs typeface="Courier New"/>
                <a:sym typeface="Courier New"/>
              </a:rPr>
              <a:t>max_depht=6</a:t>
            </a:r>
            <a:r>
              <a:rPr b="1" lang="es" sz="1050">
                <a:solidFill>
                  <a:srgbClr val="000000"/>
                </a:solidFill>
                <a:latin typeface="Courier New"/>
                <a:ea typeface="Courier New"/>
                <a:cs typeface="Courier New"/>
                <a:sym typeface="Courier New"/>
              </a:rPr>
              <a:t>                    </a:t>
            </a:r>
            <a:r>
              <a:rPr b="1" lang="es" sz="1050">
                <a:solidFill>
                  <a:srgbClr val="000000"/>
                </a:solidFill>
                <a:highlight>
                  <a:srgbClr val="FFFFFF"/>
                </a:highlight>
                <a:latin typeface="Courier New"/>
                <a:ea typeface="Courier New"/>
                <a:cs typeface="Courier New"/>
                <a:sym typeface="Courier New"/>
              </a:rPr>
              <a:t>max_depht=10</a:t>
            </a:r>
            <a:endParaRPr b="1" sz="1050">
              <a:solidFill>
                <a:srgbClr val="000000"/>
              </a:solidFill>
              <a:highlight>
                <a:srgbClr val="FFFFFF"/>
              </a:highlight>
              <a:latin typeface="Courier New"/>
              <a:ea typeface="Courier New"/>
              <a:cs typeface="Courier New"/>
              <a:sym typeface="Courier New"/>
            </a:endParaRPr>
          </a:p>
          <a:p>
            <a:pPr indent="0" lvl="0" marL="0" rtl="0" algn="l">
              <a:lnSpc>
                <a:spcPct val="100000"/>
              </a:lnSpc>
              <a:spcBef>
                <a:spcPts val="0"/>
              </a:spcBef>
              <a:spcAft>
                <a:spcPts val="0"/>
              </a:spcAft>
              <a:buNone/>
            </a:pPr>
            <a:r>
              <a:rPr b="1" lang="es" sz="1050">
                <a:solidFill>
                  <a:srgbClr val="000000"/>
                </a:solidFill>
                <a:highlight>
                  <a:srgbClr val="FFFFFF"/>
                </a:highlight>
                <a:latin typeface="Courier New"/>
                <a:ea typeface="Courier New"/>
                <a:cs typeface="Courier New"/>
                <a:sym typeface="Courier New"/>
              </a:rPr>
              <a:t>subsample=0.9</a:t>
            </a:r>
            <a:r>
              <a:rPr b="1" lang="es" sz="1050">
                <a:solidFill>
                  <a:srgbClr val="000000"/>
                </a:solidFill>
                <a:latin typeface="Courier New"/>
                <a:ea typeface="Courier New"/>
                <a:cs typeface="Courier New"/>
                <a:sym typeface="Courier New"/>
              </a:rPr>
              <a:t>                  </a:t>
            </a:r>
            <a:r>
              <a:rPr b="1" lang="es" sz="1050">
                <a:solidFill>
                  <a:srgbClr val="000000"/>
                </a:solidFill>
                <a:highlight>
                  <a:srgbClr val="FFFFFF"/>
                </a:highlight>
                <a:latin typeface="Courier New"/>
                <a:ea typeface="Courier New"/>
                <a:cs typeface="Courier New"/>
                <a:sym typeface="Courier New"/>
              </a:rPr>
              <a:t>subsample=0.7</a:t>
            </a:r>
            <a:endParaRPr b="1" sz="1050">
              <a:solidFill>
                <a:srgbClr val="000000"/>
              </a:solidFill>
              <a:highlight>
                <a:srgbClr val="FFFFFF"/>
              </a:highlight>
              <a:latin typeface="Courier New"/>
              <a:ea typeface="Courier New"/>
              <a:cs typeface="Courier New"/>
              <a:sym typeface="Courier New"/>
            </a:endParaRPr>
          </a:p>
          <a:p>
            <a:pPr indent="0" lvl="0" marL="0" rtl="0" algn="l">
              <a:lnSpc>
                <a:spcPct val="100000"/>
              </a:lnSpc>
              <a:spcBef>
                <a:spcPts val="0"/>
              </a:spcBef>
              <a:spcAft>
                <a:spcPts val="0"/>
              </a:spcAft>
              <a:buNone/>
            </a:pPr>
            <a:r>
              <a:rPr b="1" lang="es" sz="1050">
                <a:solidFill>
                  <a:srgbClr val="000000"/>
                </a:solidFill>
                <a:highlight>
                  <a:srgbClr val="FFFFFF"/>
                </a:highlight>
                <a:latin typeface="Courier New"/>
                <a:ea typeface="Courier New"/>
                <a:cs typeface="Courier New"/>
                <a:sym typeface="Courier New"/>
              </a:rPr>
              <a:t>colsample_bytree=1</a:t>
            </a:r>
            <a:r>
              <a:rPr b="1" lang="es" sz="1050">
                <a:solidFill>
                  <a:srgbClr val="000000"/>
                </a:solidFill>
                <a:latin typeface="Courier New"/>
                <a:ea typeface="Courier New"/>
                <a:cs typeface="Courier New"/>
                <a:sym typeface="Courier New"/>
              </a:rPr>
              <a:t>             </a:t>
            </a:r>
            <a:r>
              <a:rPr b="1" lang="es" sz="1050">
                <a:solidFill>
                  <a:srgbClr val="000000"/>
                </a:solidFill>
                <a:highlight>
                  <a:srgbClr val="FFFFFF"/>
                </a:highlight>
                <a:latin typeface="Courier New"/>
                <a:ea typeface="Courier New"/>
                <a:cs typeface="Courier New"/>
                <a:sym typeface="Courier New"/>
              </a:rPr>
              <a:t>colsample_bytree=0.7</a:t>
            </a:r>
            <a:endParaRPr b="1" sz="1050">
              <a:solidFill>
                <a:srgbClr val="000000"/>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b="1" sz="1050">
              <a:solidFill>
                <a:srgbClr val="000000"/>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050">
              <a:solidFill>
                <a:srgbClr val="09885A"/>
              </a:solidFill>
              <a:highlight>
                <a:srgbClr val="FFFFFE"/>
              </a:highlight>
              <a:latin typeface="Courier New"/>
              <a:ea typeface="Courier New"/>
              <a:cs typeface="Courier New"/>
              <a:sym typeface="Courier New"/>
            </a:endParaRPr>
          </a:p>
          <a:p>
            <a:pPr indent="0" lvl="0" marL="0" rtl="0" algn="l">
              <a:spcBef>
                <a:spcPts val="0"/>
              </a:spcBef>
              <a:spcAft>
                <a:spcPts val="1600"/>
              </a:spcAft>
              <a:buNone/>
            </a:pPr>
            <a:r>
              <a:t/>
            </a:r>
            <a:endParaRPr sz="1600"/>
          </a:p>
        </p:txBody>
      </p:sp>
      <p:sp>
        <p:nvSpPr>
          <p:cNvPr id="454" name="Google Shape;454;p24"/>
          <p:cNvSpPr/>
          <p:nvPr/>
        </p:nvSpPr>
        <p:spPr>
          <a:xfrm>
            <a:off x="6463850" y="723200"/>
            <a:ext cx="339000" cy="439500"/>
          </a:xfrm>
          <a:prstGeom prst="ellipse">
            <a:avLst/>
          </a:prstGeom>
          <a:solidFill>
            <a:srgbClr val="FFD966"/>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sz="700"/>
              <a:t>OH</a:t>
            </a:r>
            <a:endParaRPr sz="700"/>
          </a:p>
        </p:txBody>
      </p:sp>
      <p:cxnSp>
        <p:nvCxnSpPr>
          <p:cNvPr id="455" name="Google Shape;455;p24"/>
          <p:cNvCxnSpPr>
            <a:endCxn id="454" idx="2"/>
          </p:cNvCxnSpPr>
          <p:nvPr/>
        </p:nvCxnSpPr>
        <p:spPr>
          <a:xfrm>
            <a:off x="6200450" y="940550"/>
            <a:ext cx="263400" cy="2400"/>
          </a:xfrm>
          <a:prstGeom prst="straightConnector1">
            <a:avLst/>
          </a:prstGeom>
          <a:noFill/>
          <a:ln cap="flat" cmpd="sng" w="9525">
            <a:solidFill>
              <a:schemeClr val="dk2"/>
            </a:solidFill>
            <a:prstDash val="solid"/>
            <a:round/>
            <a:headEnd len="med" w="med" type="none"/>
            <a:tailEnd len="med" w="med" type="triangle"/>
          </a:ln>
        </p:spPr>
      </p:cxnSp>
      <p:cxnSp>
        <p:nvCxnSpPr>
          <p:cNvPr id="456" name="Google Shape;456;p24"/>
          <p:cNvCxnSpPr/>
          <p:nvPr/>
        </p:nvCxnSpPr>
        <p:spPr>
          <a:xfrm>
            <a:off x="6810200" y="940500"/>
            <a:ext cx="263400" cy="2400"/>
          </a:xfrm>
          <a:prstGeom prst="straightConnector1">
            <a:avLst/>
          </a:prstGeom>
          <a:noFill/>
          <a:ln cap="flat" cmpd="sng" w="9525">
            <a:solidFill>
              <a:schemeClr val="dk2"/>
            </a:solidFill>
            <a:prstDash val="solid"/>
            <a:round/>
            <a:headEnd len="med" w="med" type="none"/>
            <a:tailEnd len="med" w="med" type="triangle"/>
          </a:ln>
        </p:spPr>
      </p:cxnSp>
      <p:sp>
        <p:nvSpPr>
          <p:cNvPr id="457" name="Google Shape;457;p24"/>
          <p:cNvSpPr txBox="1"/>
          <p:nvPr/>
        </p:nvSpPr>
        <p:spPr>
          <a:xfrm>
            <a:off x="57150" y="0"/>
            <a:ext cx="3000000" cy="4395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SzPts val="1600"/>
              <a:buFont typeface="Nunito"/>
              <a:buChar char="●"/>
            </a:pPr>
            <a:r>
              <a:rPr lang="es" sz="1600">
                <a:latin typeface="Nunito"/>
                <a:ea typeface="Nunito"/>
                <a:cs typeface="Nunito"/>
                <a:sym typeface="Nunito"/>
              </a:rPr>
              <a:t>RandomForest Regressor</a:t>
            </a:r>
            <a:endParaRPr sz="1600">
              <a:latin typeface="Nunito"/>
              <a:ea typeface="Nunito"/>
              <a:cs typeface="Nunito"/>
              <a:sym typeface="Nunito"/>
            </a:endParaRPr>
          </a:p>
        </p:txBody>
      </p:sp>
      <p:sp>
        <p:nvSpPr>
          <p:cNvPr id="458" name="Google Shape;458;p24"/>
          <p:cNvSpPr txBox="1"/>
          <p:nvPr/>
        </p:nvSpPr>
        <p:spPr>
          <a:xfrm>
            <a:off x="4929400" y="0"/>
            <a:ext cx="3000000" cy="3825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SzPts val="1600"/>
              <a:buFont typeface="Nunito"/>
              <a:buChar char="●"/>
            </a:pPr>
            <a:r>
              <a:rPr lang="es" sz="1600">
                <a:latin typeface="Nunito"/>
                <a:ea typeface="Nunito"/>
                <a:cs typeface="Nunito"/>
                <a:sym typeface="Nunito"/>
              </a:rPr>
              <a:t>XGB-RF</a:t>
            </a:r>
            <a:endParaRPr sz="1600">
              <a:latin typeface="Nunito"/>
              <a:ea typeface="Nunito"/>
              <a:cs typeface="Nunito"/>
              <a:sym typeface="Nuni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2CC"/>
        </a:solidFill>
      </p:bgPr>
    </p:bg>
    <p:spTree>
      <p:nvGrpSpPr>
        <p:cNvPr id="462" name="Shape 462"/>
        <p:cNvGrpSpPr/>
        <p:nvPr/>
      </p:nvGrpSpPr>
      <p:grpSpPr>
        <a:xfrm>
          <a:off x="0" y="0"/>
          <a:ext cx="0" cy="0"/>
          <a:chOff x="0" y="0"/>
          <a:chExt cx="0" cy="0"/>
        </a:xfrm>
      </p:grpSpPr>
      <p:pic>
        <p:nvPicPr>
          <p:cNvPr id="463" name="Google Shape;463;p25"/>
          <p:cNvPicPr preferRelativeResize="0"/>
          <p:nvPr/>
        </p:nvPicPr>
        <p:blipFill>
          <a:blip r:embed="rId3">
            <a:alphaModFix/>
          </a:blip>
          <a:stretch>
            <a:fillRect/>
          </a:stretch>
        </p:blipFill>
        <p:spPr>
          <a:xfrm>
            <a:off x="133825" y="155037"/>
            <a:ext cx="5762626" cy="4585775"/>
          </a:xfrm>
          <a:prstGeom prst="rect">
            <a:avLst/>
          </a:prstGeom>
          <a:noFill/>
          <a:ln cap="flat" cmpd="sng" w="9525">
            <a:solidFill>
              <a:srgbClr val="000000"/>
            </a:solidFill>
            <a:prstDash val="solid"/>
            <a:round/>
            <a:headEnd len="sm" w="sm" type="none"/>
            <a:tailEnd len="sm" w="sm" type="none"/>
          </a:ln>
        </p:spPr>
      </p:pic>
      <p:sp>
        <p:nvSpPr>
          <p:cNvPr id="464" name="Google Shape;464;p25"/>
          <p:cNvSpPr txBox="1"/>
          <p:nvPr/>
        </p:nvSpPr>
        <p:spPr>
          <a:xfrm>
            <a:off x="6048375" y="1122450"/>
            <a:ext cx="3000000" cy="36591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rPr lang="es"/>
              <a:t>El</a:t>
            </a:r>
            <a:r>
              <a:rPr lang="es"/>
              <a:t> RF con Hiperparámetros optimizados es el que mantiene una paridad en desempeño tanto en train y test respecto la media de los desempeños de los modelos. La elección se basó también con el estudio de las curvas de aprendizaje. En este caso el RF permitía una mejora (aunque leve) para bajar la varianza, lo cual permite que el modelo no tienda al overfitting al agregar nuevas muestras (aunque limitadas).</a:t>
            </a:r>
            <a:endParaRPr/>
          </a:p>
        </p:txBody>
      </p:sp>
      <p:sp>
        <p:nvSpPr>
          <p:cNvPr id="465" name="Google Shape;465;p25"/>
          <p:cNvSpPr txBox="1"/>
          <p:nvPr/>
        </p:nvSpPr>
        <p:spPr>
          <a:xfrm>
            <a:off x="5896450" y="155025"/>
            <a:ext cx="2704500" cy="695400"/>
          </a:xfrm>
          <a:prstGeom prst="rect">
            <a:avLst/>
          </a:prstGeom>
          <a:solidFill>
            <a:srgbClr val="B6D7A8"/>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s" sz="1200"/>
              <a:t>Se tomó como referencia la media de las métricas obtenidas para tener una base de comparación.</a:t>
            </a:r>
            <a:endParaRPr sz="1200">
              <a:latin typeface="Nunito"/>
              <a:ea typeface="Nunito"/>
              <a:cs typeface="Nunito"/>
              <a:sym typeface="Nuni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 name="Shape 469"/>
        <p:cNvGrpSpPr/>
        <p:nvPr/>
      </p:nvGrpSpPr>
      <p:grpSpPr>
        <a:xfrm>
          <a:off x="0" y="0"/>
          <a:ext cx="0" cy="0"/>
          <a:chOff x="0" y="0"/>
          <a:chExt cx="0" cy="0"/>
        </a:xfrm>
      </p:grpSpPr>
      <p:sp>
        <p:nvSpPr>
          <p:cNvPr id="470" name="Google Shape;470;p26"/>
          <p:cNvSpPr txBox="1"/>
          <p:nvPr>
            <p:ph type="title"/>
          </p:nvPr>
        </p:nvSpPr>
        <p:spPr>
          <a:xfrm>
            <a:off x="1170450" y="379500"/>
            <a:ext cx="7030500" cy="9993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s" sz="1600">
                <a:solidFill>
                  <a:srgbClr val="000000"/>
                </a:solidFill>
                <a:latin typeface="Arial"/>
                <a:ea typeface="Arial"/>
                <a:cs typeface="Arial"/>
                <a:sym typeface="Arial"/>
              </a:rPr>
              <a:t>Conclusiones de los Modelos Avanzados:</a:t>
            </a:r>
            <a:endParaRPr sz="1600">
              <a:solidFill>
                <a:srgbClr val="000000"/>
              </a:solidFill>
              <a:latin typeface="Arial"/>
              <a:ea typeface="Arial"/>
              <a:cs typeface="Arial"/>
              <a:sym typeface="Arial"/>
            </a:endParaRPr>
          </a:p>
          <a:p>
            <a:pPr indent="0" lvl="0" marL="0" rtl="0" algn="l">
              <a:lnSpc>
                <a:spcPct val="115000"/>
              </a:lnSpc>
              <a:spcBef>
                <a:spcPts val="1200"/>
              </a:spcBef>
              <a:spcAft>
                <a:spcPts val="0"/>
              </a:spcAft>
              <a:buNone/>
            </a:pPr>
            <a:r>
              <a:t/>
            </a:r>
            <a:endParaRPr sz="1100">
              <a:solidFill>
                <a:srgbClr val="000000"/>
              </a:solidFill>
              <a:latin typeface="Arial"/>
              <a:ea typeface="Arial"/>
              <a:cs typeface="Arial"/>
              <a:sym typeface="Arial"/>
            </a:endParaRPr>
          </a:p>
          <a:p>
            <a:pPr indent="-317500" lvl="0" marL="457200" rtl="0" algn="l">
              <a:lnSpc>
                <a:spcPct val="115000"/>
              </a:lnSpc>
              <a:spcBef>
                <a:spcPts val="1200"/>
              </a:spcBef>
              <a:spcAft>
                <a:spcPts val="0"/>
              </a:spcAft>
              <a:buClr>
                <a:srgbClr val="000000"/>
              </a:buClr>
              <a:buSzPts val="1400"/>
              <a:buFont typeface="Arial"/>
              <a:buChar char="●"/>
            </a:pPr>
            <a:r>
              <a:rPr b="0" lang="es" sz="1400">
                <a:solidFill>
                  <a:srgbClr val="000000"/>
                </a:solidFill>
                <a:latin typeface="Arial"/>
                <a:ea typeface="Arial"/>
                <a:cs typeface="Arial"/>
                <a:sym typeface="Arial"/>
              </a:rPr>
              <a:t>Los modelos en general tienden a subvalorar el precio de las propiedades a medida que el precio es mayor.</a:t>
            </a:r>
            <a:endParaRPr b="0" sz="1400">
              <a:solidFill>
                <a:srgbClr val="000000"/>
              </a:solidFill>
              <a:latin typeface="Arial"/>
              <a:ea typeface="Arial"/>
              <a:cs typeface="Arial"/>
              <a:sym typeface="Arial"/>
            </a:endParaRPr>
          </a:p>
          <a:p>
            <a:pPr indent="-317500" lvl="0" marL="457200" rtl="0" algn="l">
              <a:lnSpc>
                <a:spcPct val="115000"/>
              </a:lnSpc>
              <a:spcBef>
                <a:spcPts val="0"/>
              </a:spcBef>
              <a:spcAft>
                <a:spcPts val="0"/>
              </a:spcAft>
              <a:buClr>
                <a:srgbClr val="000000"/>
              </a:buClr>
              <a:buSzPts val="1400"/>
              <a:buFont typeface="Arial"/>
              <a:buChar char="●"/>
            </a:pPr>
            <a:r>
              <a:rPr b="0" lang="es" sz="1400">
                <a:solidFill>
                  <a:srgbClr val="000000"/>
                </a:solidFill>
                <a:latin typeface="Arial"/>
                <a:ea typeface="Arial"/>
                <a:cs typeface="Arial"/>
                <a:sym typeface="Arial"/>
              </a:rPr>
              <a:t>Puede que la predicción de los precios se ven más influenciado por el tipo de Propiedad, ya que es un dataset en el que el predominio de propiedades son los departamentos, y cuya distribución en los barrios también es totalmente diferente, al de casas por ejemplo. Tal vez habría que generar modelos para cada tipo de propiedad por separado.</a:t>
            </a:r>
            <a:endParaRPr b="0" sz="1400">
              <a:solidFill>
                <a:srgbClr val="000000"/>
              </a:solidFill>
              <a:latin typeface="Arial"/>
              <a:ea typeface="Arial"/>
              <a:cs typeface="Arial"/>
              <a:sym typeface="Arial"/>
            </a:endParaRPr>
          </a:p>
          <a:p>
            <a:pPr indent="-317500" lvl="0" marL="457200" rtl="0" algn="l">
              <a:lnSpc>
                <a:spcPct val="115000"/>
              </a:lnSpc>
              <a:spcBef>
                <a:spcPts val="0"/>
              </a:spcBef>
              <a:spcAft>
                <a:spcPts val="0"/>
              </a:spcAft>
              <a:buClr>
                <a:srgbClr val="000000"/>
              </a:buClr>
              <a:buSzPts val="1400"/>
              <a:buFont typeface="Arial"/>
              <a:buChar char="●"/>
            </a:pPr>
            <a:r>
              <a:rPr b="0" lang="es" sz="1400">
                <a:solidFill>
                  <a:srgbClr val="000000"/>
                </a:solidFill>
                <a:latin typeface="Arial"/>
                <a:ea typeface="Arial"/>
                <a:cs typeface="Arial"/>
                <a:sym typeface="Arial"/>
              </a:rPr>
              <a:t>Es posible se debe a que los valores outliers que eliminamos en realidad son valores atípicos naturales y por lo tanto no cuenta con la información para poder predecir mejor esos valores en los precios. Posible tratamiento de modelos para distintos rangos de precios.</a:t>
            </a:r>
            <a:endParaRPr b="0" sz="1400">
              <a:solidFill>
                <a:srgbClr val="000000"/>
              </a:solidFill>
              <a:latin typeface="Arial"/>
              <a:ea typeface="Arial"/>
              <a:cs typeface="Arial"/>
              <a:sym typeface="Arial"/>
            </a:endParaRPr>
          </a:p>
          <a:p>
            <a:pPr indent="-317500" lvl="0" marL="457200" rtl="0" algn="l">
              <a:lnSpc>
                <a:spcPct val="115000"/>
              </a:lnSpc>
              <a:spcBef>
                <a:spcPts val="0"/>
              </a:spcBef>
              <a:spcAft>
                <a:spcPts val="0"/>
              </a:spcAft>
              <a:buClr>
                <a:srgbClr val="000000"/>
              </a:buClr>
              <a:buSzPts val="1400"/>
              <a:buFont typeface="Arial"/>
              <a:buChar char="●"/>
            </a:pPr>
            <a:r>
              <a:rPr b="0" lang="es" sz="1400">
                <a:solidFill>
                  <a:srgbClr val="000000"/>
                </a:solidFill>
                <a:latin typeface="Arial"/>
                <a:ea typeface="Arial"/>
                <a:cs typeface="Arial"/>
                <a:sym typeface="Arial"/>
              </a:rPr>
              <a:t>A la vista de los resultados obtenidos el modelo elegido RandomForest con la optimización de los hiperparametros es considerado el mejor modelo para este trabajo.</a:t>
            </a:r>
            <a:endParaRPr b="0" sz="1400">
              <a:solidFill>
                <a:srgbClr val="000000"/>
              </a:solidFill>
              <a:latin typeface="Arial"/>
              <a:ea typeface="Arial"/>
              <a:cs typeface="Arial"/>
              <a:sym typeface="Arial"/>
            </a:endParaRPr>
          </a:p>
          <a:p>
            <a:pPr indent="0" lvl="0" marL="0" rtl="0" algn="l">
              <a:lnSpc>
                <a:spcPct val="115000"/>
              </a:lnSpc>
              <a:spcBef>
                <a:spcPts val="1200"/>
              </a:spcBef>
              <a:spcAft>
                <a:spcPts val="1200"/>
              </a:spcAft>
              <a:buNone/>
            </a:pPr>
            <a:r>
              <a:t/>
            </a:r>
            <a:endParaRPr b="0" sz="1400">
              <a:solidFill>
                <a:srgbClr val="000000"/>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 name="Shape 474"/>
        <p:cNvGrpSpPr/>
        <p:nvPr/>
      </p:nvGrpSpPr>
      <p:grpSpPr>
        <a:xfrm>
          <a:off x="0" y="0"/>
          <a:ext cx="0" cy="0"/>
          <a:chOff x="0" y="0"/>
          <a:chExt cx="0" cy="0"/>
        </a:xfrm>
      </p:grpSpPr>
      <p:sp>
        <p:nvSpPr>
          <p:cNvPr id="475" name="Google Shape;475;p27"/>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27"/>
          <p:cNvSpPr txBox="1"/>
          <p:nvPr>
            <p:ph idx="1" type="body"/>
          </p:nvPr>
        </p:nvSpPr>
        <p:spPr>
          <a:xfrm>
            <a:off x="1303800" y="1990050"/>
            <a:ext cx="7030500" cy="2541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477" name="Google Shape;477;p27"/>
          <p:cNvPicPr preferRelativeResize="0"/>
          <p:nvPr/>
        </p:nvPicPr>
        <p:blipFill>
          <a:blip r:embed="rId3">
            <a:alphaModFix/>
          </a:blip>
          <a:stretch>
            <a:fillRect/>
          </a:stretch>
        </p:blipFill>
        <p:spPr>
          <a:xfrm>
            <a:off x="0" y="-1"/>
            <a:ext cx="9143998" cy="5181276"/>
          </a:xfrm>
          <a:prstGeom prst="rect">
            <a:avLst/>
          </a:prstGeom>
          <a:noFill/>
          <a:ln>
            <a:noFill/>
          </a:ln>
        </p:spPr>
      </p:pic>
      <p:sp>
        <p:nvSpPr>
          <p:cNvPr id="478" name="Google Shape;478;p27"/>
          <p:cNvSpPr txBox="1"/>
          <p:nvPr/>
        </p:nvSpPr>
        <p:spPr>
          <a:xfrm>
            <a:off x="64175" y="0"/>
            <a:ext cx="3550500" cy="148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5200">
                <a:solidFill>
                  <a:srgbClr val="FFFFFF"/>
                </a:solidFill>
                <a:latin typeface="Nunito"/>
                <a:ea typeface="Nunito"/>
                <a:cs typeface="Nunito"/>
                <a:sym typeface="Nunito"/>
              </a:rPr>
              <a:t>Muchas Gracias</a:t>
            </a:r>
            <a:endParaRPr sz="5200">
              <a:solidFill>
                <a:srgbClr val="FFFFFF"/>
              </a:solidFill>
              <a:latin typeface="Nunito"/>
              <a:ea typeface="Nunito"/>
              <a:cs typeface="Nunito"/>
              <a:sym typeface="Nuni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pic>
        <p:nvPicPr>
          <p:cNvPr id="283" name="Google Shape;283;p14"/>
          <p:cNvPicPr preferRelativeResize="0"/>
          <p:nvPr/>
        </p:nvPicPr>
        <p:blipFill rotWithShape="1">
          <a:blip r:embed="rId3">
            <a:alphaModFix/>
          </a:blip>
          <a:srcRect b="0" l="7783" r="0" t="0"/>
          <a:stretch/>
        </p:blipFill>
        <p:spPr>
          <a:xfrm>
            <a:off x="150" y="0"/>
            <a:ext cx="9144000" cy="5143500"/>
          </a:xfrm>
          <a:prstGeom prst="rect">
            <a:avLst/>
          </a:prstGeom>
          <a:noFill/>
          <a:ln>
            <a:noFill/>
          </a:ln>
        </p:spPr>
      </p:pic>
      <p:sp>
        <p:nvSpPr>
          <p:cNvPr id="284" name="Google Shape;284;p14"/>
          <p:cNvSpPr txBox="1"/>
          <p:nvPr>
            <p:ph type="title"/>
          </p:nvPr>
        </p:nvSpPr>
        <p:spPr>
          <a:xfrm>
            <a:off x="824000" y="763600"/>
            <a:ext cx="8634900" cy="3573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 sz="4800"/>
              <a:t>Agenda</a:t>
            </a:r>
            <a:endParaRPr sz="4800"/>
          </a:p>
          <a:p>
            <a:pPr indent="-374650" lvl="0" marL="457200" rtl="0" algn="l">
              <a:spcBef>
                <a:spcPts val="0"/>
              </a:spcBef>
              <a:spcAft>
                <a:spcPts val="0"/>
              </a:spcAft>
              <a:buSzPts val="2300"/>
              <a:buChar char="●"/>
            </a:pPr>
            <a:r>
              <a:rPr lang="es" sz="2300"/>
              <a:t>Review proyecto 1</a:t>
            </a:r>
            <a:endParaRPr sz="2300"/>
          </a:p>
          <a:p>
            <a:pPr indent="-374650" lvl="0" marL="457200" rtl="0" algn="l">
              <a:spcBef>
                <a:spcPts val="0"/>
              </a:spcBef>
              <a:spcAft>
                <a:spcPts val="0"/>
              </a:spcAft>
              <a:buSzPts val="2300"/>
              <a:buChar char="●"/>
            </a:pPr>
            <a:r>
              <a:rPr lang="es" sz="2300"/>
              <a:t>Preprocesamiento</a:t>
            </a:r>
            <a:endParaRPr sz="2300"/>
          </a:p>
          <a:p>
            <a:pPr indent="-374650" lvl="0" marL="457200" rtl="0" algn="l">
              <a:spcBef>
                <a:spcPts val="0"/>
              </a:spcBef>
              <a:spcAft>
                <a:spcPts val="0"/>
              </a:spcAft>
              <a:buSzPts val="2300"/>
              <a:buChar char="●"/>
            </a:pPr>
            <a:r>
              <a:rPr lang="es" sz="2300"/>
              <a:t>Modelos Avanzados</a:t>
            </a:r>
            <a:endParaRPr sz="2300"/>
          </a:p>
          <a:p>
            <a:pPr indent="-374650" lvl="0" marL="457200" rtl="0" algn="l">
              <a:spcBef>
                <a:spcPts val="0"/>
              </a:spcBef>
              <a:spcAft>
                <a:spcPts val="0"/>
              </a:spcAft>
              <a:buSzPts val="2300"/>
              <a:buChar char="●"/>
            </a:pPr>
            <a:r>
              <a:rPr lang="es" sz="2300"/>
              <a:t>Conclusiones sobre la </a:t>
            </a:r>
            <a:r>
              <a:rPr lang="es" sz="2300">
                <a:latin typeface="Arial"/>
                <a:ea typeface="Arial"/>
                <a:cs typeface="Arial"/>
                <a:sym typeface="Arial"/>
              </a:rPr>
              <a:t>Interpretación de modelos</a:t>
            </a:r>
            <a:endParaRPr sz="23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288" name="Shape 288"/>
        <p:cNvGrpSpPr/>
        <p:nvPr/>
      </p:nvGrpSpPr>
      <p:grpSpPr>
        <a:xfrm>
          <a:off x="0" y="0"/>
          <a:ext cx="0" cy="0"/>
          <a:chOff x="0" y="0"/>
          <a:chExt cx="0" cy="0"/>
        </a:xfrm>
      </p:grpSpPr>
      <p:sp>
        <p:nvSpPr>
          <p:cNvPr id="289" name="Google Shape;289;p15"/>
          <p:cNvSpPr txBox="1"/>
          <p:nvPr>
            <p:ph type="title"/>
          </p:nvPr>
        </p:nvSpPr>
        <p:spPr>
          <a:xfrm>
            <a:off x="1227600" y="563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Preview del Proyecto 1</a:t>
            </a:r>
            <a:endParaRPr/>
          </a:p>
        </p:txBody>
      </p:sp>
      <p:cxnSp>
        <p:nvCxnSpPr>
          <p:cNvPr id="290" name="Google Shape;290;p15"/>
          <p:cNvCxnSpPr/>
          <p:nvPr/>
        </p:nvCxnSpPr>
        <p:spPr>
          <a:xfrm rot="10800000">
            <a:off x="187200" y="5081650"/>
            <a:ext cx="8147100" cy="0"/>
          </a:xfrm>
          <a:prstGeom prst="straightConnector1">
            <a:avLst/>
          </a:prstGeom>
          <a:noFill/>
          <a:ln cap="flat" cmpd="sng" w="19050">
            <a:solidFill>
              <a:schemeClr val="dk1"/>
            </a:solidFill>
            <a:prstDash val="dot"/>
            <a:round/>
            <a:headEnd len="med" w="med" type="none"/>
            <a:tailEnd len="med" w="med" type="none"/>
          </a:ln>
        </p:spPr>
      </p:cxnSp>
      <p:grpSp>
        <p:nvGrpSpPr>
          <p:cNvPr id="291" name="Google Shape;291;p15"/>
          <p:cNvGrpSpPr/>
          <p:nvPr/>
        </p:nvGrpSpPr>
        <p:grpSpPr>
          <a:xfrm>
            <a:off x="1227600" y="56375"/>
            <a:ext cx="7840200" cy="2846749"/>
            <a:chOff x="1227600" y="56375"/>
            <a:chExt cx="7840200" cy="2846749"/>
          </a:xfrm>
        </p:grpSpPr>
        <p:pic>
          <p:nvPicPr>
            <p:cNvPr id="292" name="Google Shape;292;p15"/>
            <p:cNvPicPr preferRelativeResize="0"/>
            <p:nvPr/>
          </p:nvPicPr>
          <p:blipFill>
            <a:blip r:embed="rId3">
              <a:alphaModFix/>
            </a:blip>
            <a:stretch>
              <a:fillRect/>
            </a:stretch>
          </p:blipFill>
          <p:spPr>
            <a:xfrm>
              <a:off x="5748275" y="1266749"/>
              <a:ext cx="3319525" cy="1636375"/>
            </a:xfrm>
            <a:prstGeom prst="rect">
              <a:avLst/>
            </a:prstGeom>
            <a:noFill/>
            <a:ln cap="flat" cmpd="sng" w="19050">
              <a:solidFill>
                <a:schemeClr val="dk2"/>
              </a:solidFill>
              <a:prstDash val="solid"/>
              <a:round/>
              <a:headEnd len="sm" w="sm" type="none"/>
              <a:tailEnd len="sm" w="sm" type="none"/>
            </a:ln>
          </p:spPr>
        </p:pic>
        <p:pic>
          <p:nvPicPr>
            <p:cNvPr id="293" name="Google Shape;293;p15"/>
            <p:cNvPicPr preferRelativeResize="0"/>
            <p:nvPr/>
          </p:nvPicPr>
          <p:blipFill>
            <a:blip r:embed="rId4">
              <a:alphaModFix/>
            </a:blip>
            <a:stretch>
              <a:fillRect/>
            </a:stretch>
          </p:blipFill>
          <p:spPr>
            <a:xfrm>
              <a:off x="6628999" y="56375"/>
              <a:ext cx="1705300" cy="1132275"/>
            </a:xfrm>
            <a:prstGeom prst="rect">
              <a:avLst/>
            </a:prstGeom>
            <a:noFill/>
            <a:ln cap="flat" cmpd="sng" w="19050">
              <a:solidFill>
                <a:schemeClr val="dk2"/>
              </a:solidFill>
              <a:prstDash val="solid"/>
              <a:round/>
              <a:headEnd len="sm" w="sm" type="none"/>
              <a:tailEnd len="sm" w="sm" type="none"/>
            </a:ln>
          </p:spPr>
        </p:pic>
        <p:sp>
          <p:nvSpPr>
            <p:cNvPr id="294" name="Google Shape;294;p15"/>
            <p:cNvSpPr txBox="1"/>
            <p:nvPr/>
          </p:nvSpPr>
          <p:spPr>
            <a:xfrm>
              <a:off x="1227600" y="750875"/>
              <a:ext cx="4268400" cy="8196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s">
                  <a:latin typeface="Nunito"/>
                  <a:ea typeface="Nunito"/>
                  <a:cs typeface="Nunito"/>
                  <a:sym typeface="Nunito"/>
                </a:rPr>
                <a:t>Primer acercamiento al Dataset de Properati</a:t>
              </a:r>
              <a:endParaRPr>
                <a:latin typeface="Nunito"/>
                <a:ea typeface="Nunito"/>
                <a:cs typeface="Nunito"/>
                <a:sym typeface="Nunito"/>
              </a:endParaRPr>
            </a:p>
            <a:p>
              <a:pPr indent="0" lvl="0" marL="0" rtl="0" algn="just">
                <a:spcBef>
                  <a:spcPts val="0"/>
                </a:spcBef>
                <a:spcAft>
                  <a:spcPts val="0"/>
                </a:spcAft>
                <a:buNone/>
              </a:pPr>
              <a:r>
                <a:rPr b="1" lang="es" u="sng">
                  <a:latin typeface="Nunito"/>
                  <a:ea typeface="Nunito"/>
                  <a:cs typeface="Nunito"/>
                  <a:sym typeface="Nunito"/>
                </a:rPr>
                <a:t>Análisis</a:t>
              </a:r>
              <a:r>
                <a:rPr b="1" lang="es" u="sng">
                  <a:latin typeface="Nunito"/>
                  <a:ea typeface="Nunito"/>
                  <a:cs typeface="Nunito"/>
                  <a:sym typeface="Nunito"/>
                </a:rPr>
                <a:t> Exploratorio de Datos</a:t>
              </a:r>
              <a:endParaRPr b="1" u="sng">
                <a:latin typeface="Nunito"/>
                <a:ea typeface="Nunito"/>
                <a:cs typeface="Nunito"/>
                <a:sym typeface="Nunito"/>
              </a:endParaRPr>
            </a:p>
            <a:p>
              <a:pPr indent="-317500" lvl="0" marL="914400" rtl="0" algn="just">
                <a:spcBef>
                  <a:spcPts val="0"/>
                </a:spcBef>
                <a:spcAft>
                  <a:spcPts val="0"/>
                </a:spcAft>
                <a:buSzPts val="1400"/>
                <a:buFont typeface="Nunito"/>
                <a:buChar char="●"/>
              </a:pPr>
              <a:r>
                <a:rPr lang="es">
                  <a:latin typeface="Nunito"/>
                  <a:ea typeface="Nunito"/>
                  <a:cs typeface="Nunito"/>
                  <a:sym typeface="Nunito"/>
                </a:rPr>
                <a:t>P</a:t>
              </a:r>
              <a:r>
                <a:rPr lang="es">
                  <a:latin typeface="Nunito"/>
                  <a:ea typeface="Nunito"/>
                  <a:cs typeface="Nunito"/>
                  <a:sym typeface="Nunito"/>
                </a:rPr>
                <a:t>ara la predicción del precio los mayores cambios se debían al tipo de propiedad y la localización.</a:t>
              </a:r>
              <a:endParaRPr>
                <a:latin typeface="Nunito"/>
                <a:ea typeface="Nunito"/>
                <a:cs typeface="Nunito"/>
                <a:sym typeface="Nunito"/>
              </a:endParaRPr>
            </a:p>
          </p:txBody>
        </p:sp>
      </p:grpSp>
      <p:sp>
        <p:nvSpPr>
          <p:cNvPr id="295" name="Google Shape;295;p15"/>
          <p:cNvSpPr txBox="1"/>
          <p:nvPr/>
        </p:nvSpPr>
        <p:spPr>
          <a:xfrm>
            <a:off x="1587300" y="4211475"/>
            <a:ext cx="3549000" cy="445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s">
                <a:latin typeface="Nunito"/>
                <a:ea typeface="Nunito"/>
                <a:cs typeface="Nunito"/>
                <a:sym typeface="Nunito"/>
              </a:rPr>
              <a:t>E</a:t>
            </a:r>
            <a:r>
              <a:rPr b="1" lang="es">
                <a:latin typeface="Nunito"/>
                <a:ea typeface="Nunito"/>
                <a:cs typeface="Nunito"/>
                <a:sym typeface="Nunito"/>
              </a:rPr>
              <a:t>l modelo elegido fue el KNN Regresor con 9 vecinos y distancia Euclidiana. </a:t>
            </a:r>
            <a:endParaRPr b="1">
              <a:latin typeface="Nunito"/>
              <a:ea typeface="Nunito"/>
              <a:cs typeface="Nunito"/>
              <a:sym typeface="Nunito"/>
            </a:endParaRPr>
          </a:p>
        </p:txBody>
      </p:sp>
      <p:grpSp>
        <p:nvGrpSpPr>
          <p:cNvPr id="296" name="Google Shape;296;p15"/>
          <p:cNvGrpSpPr/>
          <p:nvPr/>
        </p:nvGrpSpPr>
        <p:grpSpPr>
          <a:xfrm>
            <a:off x="1233975" y="2272350"/>
            <a:ext cx="7833826" cy="2809300"/>
            <a:chOff x="1310175" y="2272350"/>
            <a:chExt cx="7833826" cy="2809300"/>
          </a:xfrm>
        </p:grpSpPr>
        <p:pic>
          <p:nvPicPr>
            <p:cNvPr id="297" name="Google Shape;297;p15"/>
            <p:cNvPicPr preferRelativeResize="0"/>
            <p:nvPr/>
          </p:nvPicPr>
          <p:blipFill>
            <a:blip r:embed="rId5">
              <a:alphaModFix/>
            </a:blip>
            <a:stretch>
              <a:fillRect/>
            </a:stretch>
          </p:blipFill>
          <p:spPr>
            <a:xfrm>
              <a:off x="5713500" y="2964962"/>
              <a:ext cx="3430500" cy="2116688"/>
            </a:xfrm>
            <a:prstGeom prst="rect">
              <a:avLst/>
            </a:prstGeom>
            <a:noFill/>
            <a:ln cap="flat" cmpd="sng" w="19050">
              <a:solidFill>
                <a:schemeClr val="dk2"/>
              </a:solidFill>
              <a:prstDash val="solid"/>
              <a:round/>
              <a:headEnd len="sm" w="sm" type="none"/>
              <a:tailEnd len="sm" w="sm" type="none"/>
            </a:ln>
          </p:spPr>
        </p:pic>
        <p:sp>
          <p:nvSpPr>
            <p:cNvPr id="298" name="Google Shape;298;p15"/>
            <p:cNvSpPr txBox="1"/>
            <p:nvPr/>
          </p:nvSpPr>
          <p:spPr>
            <a:xfrm>
              <a:off x="1310175" y="2272350"/>
              <a:ext cx="4222200" cy="18732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b="1" lang="es" u="sng">
                  <a:latin typeface="Nunito"/>
                  <a:ea typeface="Nunito"/>
                  <a:cs typeface="Nunito"/>
                  <a:sym typeface="Nunito"/>
                </a:rPr>
                <a:t>Primer Modelo de Machine Learning</a:t>
              </a:r>
              <a:endParaRPr b="1" u="sng">
                <a:latin typeface="Nunito"/>
                <a:ea typeface="Nunito"/>
                <a:cs typeface="Nunito"/>
                <a:sym typeface="Nunito"/>
              </a:endParaRPr>
            </a:p>
            <a:p>
              <a:pPr indent="-317500" lvl="0" marL="457200" rtl="0" algn="just">
                <a:spcBef>
                  <a:spcPts val="0"/>
                </a:spcBef>
                <a:spcAft>
                  <a:spcPts val="0"/>
                </a:spcAft>
                <a:buSzPts val="1400"/>
                <a:buFont typeface="Nunito"/>
                <a:buChar char="●"/>
              </a:pPr>
              <a:r>
                <a:rPr lang="es">
                  <a:latin typeface="Nunito"/>
                  <a:ea typeface="Nunito"/>
                  <a:cs typeface="Nunito"/>
                  <a:sym typeface="Nunito"/>
                </a:rPr>
                <a:t>Se analizaron los modelos LinearRegression (Benchmark), DecisionTreeRegressor y KNeighborsRegressor.</a:t>
              </a:r>
              <a:endParaRPr>
                <a:latin typeface="Nunito"/>
                <a:ea typeface="Nunito"/>
                <a:cs typeface="Nunito"/>
                <a:sym typeface="Nunito"/>
              </a:endParaRPr>
            </a:p>
            <a:p>
              <a:pPr indent="-317500" lvl="0" marL="457200" rtl="0" algn="just">
                <a:spcBef>
                  <a:spcPts val="0"/>
                </a:spcBef>
                <a:spcAft>
                  <a:spcPts val="0"/>
                </a:spcAft>
                <a:buSzPts val="1400"/>
                <a:buFont typeface="Nunito"/>
                <a:buChar char="●"/>
              </a:pPr>
              <a:r>
                <a:rPr lang="es">
                  <a:latin typeface="Nunito"/>
                  <a:ea typeface="Nunito"/>
                  <a:cs typeface="Nunito"/>
                  <a:sym typeface="Nunito"/>
                </a:rPr>
                <a:t>Atributos más influyentes: Superficie cubierta y n° de baños.</a:t>
              </a:r>
              <a:endParaRPr>
                <a:latin typeface="Nunito"/>
                <a:ea typeface="Nunito"/>
                <a:cs typeface="Nunito"/>
                <a:sym typeface="Nunito"/>
              </a:endParaRPr>
            </a:p>
            <a:p>
              <a:pPr indent="-317500" lvl="0" marL="457200" rtl="0" algn="just">
                <a:spcBef>
                  <a:spcPts val="0"/>
                </a:spcBef>
                <a:spcAft>
                  <a:spcPts val="0"/>
                </a:spcAft>
                <a:buSzPts val="1400"/>
                <a:buFont typeface="Nunito"/>
                <a:buChar char="●"/>
              </a:pPr>
              <a:r>
                <a:rPr lang="es">
                  <a:latin typeface="Nunito"/>
                  <a:ea typeface="Nunito"/>
                  <a:cs typeface="Nunito"/>
                  <a:sym typeface="Nunito"/>
                </a:rPr>
                <a:t>Hiperparámetro de DT: Max_depth 15</a:t>
              </a:r>
              <a:endParaRPr>
                <a:latin typeface="Nunito"/>
                <a:ea typeface="Nunito"/>
                <a:cs typeface="Nunito"/>
                <a:sym typeface="Nunito"/>
              </a:endParaRPr>
            </a:p>
            <a:p>
              <a:pPr indent="-317500" lvl="0" marL="457200" rtl="0" algn="just">
                <a:spcBef>
                  <a:spcPts val="0"/>
                </a:spcBef>
                <a:spcAft>
                  <a:spcPts val="0"/>
                </a:spcAft>
                <a:buSzPts val="1400"/>
                <a:buFont typeface="Nunito"/>
                <a:buChar char="●"/>
              </a:pPr>
              <a:r>
                <a:rPr lang="es">
                  <a:latin typeface="Nunito"/>
                  <a:ea typeface="Nunito"/>
                  <a:cs typeface="Nunito"/>
                  <a:sym typeface="Nunito"/>
                </a:rPr>
                <a:t>Hiperparámetro de KNN: n_neighbor 9 ó 10 </a:t>
              </a:r>
              <a:endParaRPr>
                <a:latin typeface="Nunito"/>
                <a:ea typeface="Nunito"/>
                <a:cs typeface="Nunito"/>
                <a:sym typeface="Nunito"/>
              </a:endParaRPr>
            </a:p>
            <a:p>
              <a:pPr indent="0" lvl="0" marL="0" rtl="0" algn="just">
                <a:spcBef>
                  <a:spcPts val="0"/>
                </a:spcBef>
                <a:spcAft>
                  <a:spcPts val="0"/>
                </a:spcAft>
                <a:buNone/>
              </a:pPr>
              <a:r>
                <a:t/>
              </a:r>
              <a:endParaRPr>
                <a:latin typeface="Nunito"/>
                <a:ea typeface="Nunito"/>
                <a:cs typeface="Nunito"/>
                <a:sym typeface="Nunito"/>
              </a:endParaRPr>
            </a:p>
            <a:p>
              <a:pPr indent="0" lvl="0" marL="0" rtl="0" algn="l">
                <a:spcBef>
                  <a:spcPts val="0"/>
                </a:spcBef>
                <a:spcAft>
                  <a:spcPts val="0"/>
                </a:spcAft>
                <a:buNone/>
              </a:pPr>
              <a:r>
                <a:t/>
              </a:r>
              <a:endParaRPr>
                <a:latin typeface="Nunito"/>
                <a:ea typeface="Nunito"/>
                <a:cs typeface="Nunito"/>
                <a:sym typeface="Nunito"/>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302" name="Shape 302"/>
        <p:cNvGrpSpPr/>
        <p:nvPr/>
      </p:nvGrpSpPr>
      <p:grpSpPr>
        <a:xfrm>
          <a:off x="0" y="0"/>
          <a:ext cx="0" cy="0"/>
          <a:chOff x="0" y="0"/>
          <a:chExt cx="0" cy="0"/>
        </a:xfrm>
      </p:grpSpPr>
      <p:pic>
        <p:nvPicPr>
          <p:cNvPr descr="Vista lateral en primer plano de una mano pulsando el botón de un mezclador de audio" id="303" name="Google Shape;303;p16"/>
          <p:cNvPicPr preferRelativeResize="0"/>
          <p:nvPr/>
        </p:nvPicPr>
        <p:blipFill rotWithShape="1">
          <a:blip r:embed="rId3">
            <a:alphaModFix/>
          </a:blip>
          <a:srcRect b="15419" l="7506" r="42247" t="0"/>
          <a:stretch/>
        </p:blipFill>
        <p:spPr>
          <a:xfrm>
            <a:off x="-9150" y="0"/>
            <a:ext cx="3530276" cy="5143501"/>
          </a:xfrm>
          <a:prstGeom prst="rect">
            <a:avLst/>
          </a:prstGeom>
          <a:noFill/>
          <a:ln>
            <a:noFill/>
          </a:ln>
        </p:spPr>
      </p:pic>
      <p:sp>
        <p:nvSpPr>
          <p:cNvPr id="304" name="Google Shape;304;p16"/>
          <p:cNvSpPr txBox="1"/>
          <p:nvPr>
            <p:ph type="title"/>
          </p:nvPr>
        </p:nvSpPr>
        <p:spPr>
          <a:xfrm>
            <a:off x="265500" y="1830600"/>
            <a:ext cx="3102000" cy="1301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 sz="2500">
                <a:solidFill>
                  <a:schemeClr val="lt1"/>
                </a:solidFill>
              </a:rPr>
              <a:t>Preprocesamiento</a:t>
            </a:r>
            <a:endParaRPr sz="2500">
              <a:solidFill>
                <a:schemeClr val="lt1"/>
              </a:solidFill>
            </a:endParaRPr>
          </a:p>
        </p:txBody>
      </p:sp>
      <p:sp>
        <p:nvSpPr>
          <p:cNvPr id="305" name="Google Shape;305;p16"/>
          <p:cNvSpPr txBox="1"/>
          <p:nvPr>
            <p:ph idx="2" type="body"/>
          </p:nvPr>
        </p:nvSpPr>
        <p:spPr>
          <a:xfrm>
            <a:off x="3660075" y="220725"/>
            <a:ext cx="5484000" cy="3870600"/>
          </a:xfrm>
          <a:prstGeom prst="rect">
            <a:avLst/>
          </a:prstGeom>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2000"/>
              <a:t>“Los métodos de mano dura son subjetivos.”</a:t>
            </a:r>
            <a:endParaRPr sz="2000"/>
          </a:p>
          <a:p>
            <a:pPr indent="0" lvl="0" marL="0" rtl="0" algn="ctr">
              <a:spcBef>
                <a:spcPts val="1600"/>
              </a:spcBef>
              <a:spcAft>
                <a:spcPts val="0"/>
              </a:spcAft>
              <a:buNone/>
            </a:pPr>
            <a:r>
              <a:rPr lang="es" sz="2000"/>
              <a:t>¿Es posible mejorar los rendimientos de los modelos analizado?</a:t>
            </a:r>
            <a:endParaRPr sz="2000"/>
          </a:p>
          <a:p>
            <a:pPr indent="0" lvl="0" marL="0" rtl="0" algn="ctr">
              <a:spcBef>
                <a:spcPts val="1600"/>
              </a:spcBef>
              <a:spcAft>
                <a:spcPts val="0"/>
              </a:spcAft>
              <a:buNone/>
            </a:pPr>
            <a:r>
              <a:rPr lang="es" sz="2000"/>
              <a:t>¿Cuáles son las estrategias que puedo aplicar a mi dataset y a mis modelos?</a:t>
            </a:r>
            <a:endParaRPr sz="2000"/>
          </a:p>
          <a:p>
            <a:pPr indent="0" lvl="0" marL="0" rtl="0" algn="l">
              <a:spcBef>
                <a:spcPts val="1600"/>
              </a:spcBef>
              <a:spcAft>
                <a:spcPts val="1600"/>
              </a:spcAft>
              <a:buNone/>
            </a:pPr>
            <a:r>
              <a:t/>
            </a:r>
            <a:endParaRPr sz="2000"/>
          </a:p>
        </p:txBody>
      </p:sp>
      <p:sp>
        <p:nvSpPr>
          <p:cNvPr id="306" name="Google Shape;306;p16"/>
          <p:cNvSpPr txBox="1"/>
          <p:nvPr/>
        </p:nvSpPr>
        <p:spPr>
          <a:xfrm>
            <a:off x="3737725" y="2495550"/>
            <a:ext cx="5189700" cy="27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s" sz="2200" u="sng">
                <a:solidFill>
                  <a:schemeClr val="dk2"/>
                </a:solidFill>
                <a:latin typeface="Nunito"/>
                <a:ea typeface="Nunito"/>
                <a:cs typeface="Nunito"/>
                <a:sym typeface="Nunito"/>
              </a:rPr>
              <a:t>T</a:t>
            </a:r>
            <a:r>
              <a:rPr b="1" lang="es" sz="2200" u="sng">
                <a:solidFill>
                  <a:schemeClr val="dk2"/>
                </a:solidFill>
                <a:latin typeface="Nunito"/>
                <a:ea typeface="Nunito"/>
                <a:cs typeface="Nunito"/>
                <a:sym typeface="Nunito"/>
              </a:rPr>
              <a:t>ransformación de Datos </a:t>
            </a:r>
            <a:endParaRPr b="1" sz="2200" u="sng">
              <a:solidFill>
                <a:schemeClr val="dk2"/>
              </a:solidFill>
              <a:latin typeface="Nunito"/>
              <a:ea typeface="Nunito"/>
              <a:cs typeface="Nunito"/>
              <a:sym typeface="Nunito"/>
            </a:endParaRPr>
          </a:p>
          <a:p>
            <a:pPr indent="0" lvl="0" marL="0" rtl="0" algn="ctr">
              <a:lnSpc>
                <a:spcPct val="115000"/>
              </a:lnSpc>
              <a:spcBef>
                <a:spcPts val="1600"/>
              </a:spcBef>
              <a:spcAft>
                <a:spcPts val="0"/>
              </a:spcAft>
              <a:buNone/>
            </a:pPr>
            <a:r>
              <a:rPr b="1" lang="es" sz="2000">
                <a:solidFill>
                  <a:schemeClr val="dk2"/>
                </a:solidFill>
                <a:latin typeface="Nunito"/>
                <a:ea typeface="Nunito"/>
                <a:cs typeface="Nunito"/>
                <a:sym typeface="Nunito"/>
              </a:rPr>
              <a:t>¿Qué hay que tener en cuenta?</a:t>
            </a:r>
            <a:endParaRPr b="1" sz="2000">
              <a:solidFill>
                <a:schemeClr val="dk2"/>
              </a:solidFill>
              <a:latin typeface="Nunito"/>
              <a:ea typeface="Nunito"/>
              <a:cs typeface="Nunito"/>
              <a:sym typeface="Nunito"/>
            </a:endParaRPr>
          </a:p>
          <a:p>
            <a:pPr indent="-355600" lvl="0" marL="457200" rtl="0" algn="l">
              <a:lnSpc>
                <a:spcPct val="115000"/>
              </a:lnSpc>
              <a:spcBef>
                <a:spcPts val="1600"/>
              </a:spcBef>
              <a:spcAft>
                <a:spcPts val="0"/>
              </a:spcAft>
              <a:buClr>
                <a:schemeClr val="dk2"/>
              </a:buClr>
              <a:buSzPts val="2000"/>
              <a:buFont typeface="Nunito"/>
              <a:buChar char="●"/>
            </a:pPr>
            <a:r>
              <a:rPr b="1" lang="es" sz="2000">
                <a:solidFill>
                  <a:schemeClr val="dk2"/>
                </a:solidFill>
                <a:latin typeface="Nunito"/>
                <a:ea typeface="Nunito"/>
                <a:cs typeface="Nunito"/>
                <a:sym typeface="Nunito"/>
              </a:rPr>
              <a:t>Distribución de los datos</a:t>
            </a:r>
            <a:endParaRPr b="1" sz="2000">
              <a:solidFill>
                <a:schemeClr val="dk2"/>
              </a:solidFill>
              <a:latin typeface="Nunito"/>
              <a:ea typeface="Nunito"/>
              <a:cs typeface="Nunito"/>
              <a:sym typeface="Nunito"/>
            </a:endParaRPr>
          </a:p>
          <a:p>
            <a:pPr indent="-355600" lvl="0" marL="457200" rtl="0" algn="l">
              <a:lnSpc>
                <a:spcPct val="115000"/>
              </a:lnSpc>
              <a:spcBef>
                <a:spcPts val="0"/>
              </a:spcBef>
              <a:spcAft>
                <a:spcPts val="0"/>
              </a:spcAft>
              <a:buClr>
                <a:schemeClr val="dk2"/>
              </a:buClr>
              <a:buSzPts val="2000"/>
              <a:buFont typeface="Nunito"/>
              <a:buChar char="●"/>
            </a:pPr>
            <a:r>
              <a:rPr b="1" lang="es" sz="2000">
                <a:solidFill>
                  <a:schemeClr val="dk2"/>
                </a:solidFill>
                <a:latin typeface="Nunito"/>
                <a:ea typeface="Nunito"/>
                <a:cs typeface="Nunito"/>
                <a:sym typeface="Nunito"/>
              </a:rPr>
              <a:t>Balance de instancias a predecir</a:t>
            </a:r>
            <a:endParaRPr b="1" sz="2000">
              <a:solidFill>
                <a:schemeClr val="dk2"/>
              </a:solidFill>
              <a:latin typeface="Nunito"/>
              <a:ea typeface="Nunito"/>
              <a:cs typeface="Nunito"/>
              <a:sym typeface="Nunito"/>
            </a:endParaRPr>
          </a:p>
          <a:p>
            <a:pPr indent="-355600" lvl="0" marL="457200" rtl="0" algn="l">
              <a:lnSpc>
                <a:spcPct val="115000"/>
              </a:lnSpc>
              <a:spcBef>
                <a:spcPts val="0"/>
              </a:spcBef>
              <a:spcAft>
                <a:spcPts val="0"/>
              </a:spcAft>
              <a:buClr>
                <a:schemeClr val="dk2"/>
              </a:buClr>
              <a:buSzPts val="2000"/>
              <a:buFont typeface="Nunito"/>
              <a:buChar char="●"/>
            </a:pPr>
            <a:r>
              <a:rPr b="1" lang="es" sz="2000">
                <a:solidFill>
                  <a:schemeClr val="dk2"/>
                </a:solidFill>
                <a:latin typeface="Nunito"/>
                <a:ea typeface="Nunito"/>
                <a:cs typeface="Nunito"/>
                <a:sym typeface="Nunito"/>
              </a:rPr>
              <a:t>Datos Faltantes</a:t>
            </a:r>
            <a:endParaRPr b="1" sz="2000">
              <a:solidFill>
                <a:schemeClr val="dk2"/>
              </a:solidFill>
              <a:latin typeface="Nunito"/>
              <a:ea typeface="Nunito"/>
              <a:cs typeface="Nunito"/>
              <a:sym typeface="Nunito"/>
            </a:endParaRPr>
          </a:p>
          <a:p>
            <a:pPr indent="-355600" lvl="0" marL="457200" rtl="0" algn="l">
              <a:lnSpc>
                <a:spcPct val="115000"/>
              </a:lnSpc>
              <a:spcBef>
                <a:spcPts val="0"/>
              </a:spcBef>
              <a:spcAft>
                <a:spcPts val="0"/>
              </a:spcAft>
              <a:buClr>
                <a:schemeClr val="dk2"/>
              </a:buClr>
              <a:buSzPts val="2000"/>
              <a:buFont typeface="Nunito"/>
              <a:buChar char="●"/>
            </a:pPr>
            <a:r>
              <a:rPr b="1" lang="es" sz="2000">
                <a:solidFill>
                  <a:schemeClr val="dk2"/>
                </a:solidFill>
                <a:latin typeface="Nunito"/>
                <a:ea typeface="Nunito"/>
                <a:cs typeface="Nunito"/>
                <a:sym typeface="Nunito"/>
              </a:rPr>
              <a:t>Importancia de las variables</a:t>
            </a:r>
            <a:endParaRPr b="1" sz="2000">
              <a:solidFill>
                <a:schemeClr val="dk2"/>
              </a:solidFill>
              <a:latin typeface="Nunito"/>
              <a:ea typeface="Nunito"/>
              <a:cs typeface="Nunito"/>
              <a:sym typeface="Nuni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310" name="Shape 310"/>
        <p:cNvGrpSpPr/>
        <p:nvPr/>
      </p:nvGrpSpPr>
      <p:grpSpPr>
        <a:xfrm>
          <a:off x="0" y="0"/>
          <a:ext cx="0" cy="0"/>
          <a:chOff x="0" y="0"/>
          <a:chExt cx="0" cy="0"/>
        </a:xfrm>
      </p:grpSpPr>
      <p:sp>
        <p:nvSpPr>
          <p:cNvPr id="311" name="Google Shape;311;p17"/>
          <p:cNvSpPr txBox="1"/>
          <p:nvPr>
            <p:ph idx="4294967295" type="title"/>
          </p:nvPr>
        </p:nvSpPr>
        <p:spPr>
          <a:xfrm>
            <a:off x="203450" y="1140725"/>
            <a:ext cx="2022300" cy="708600"/>
          </a:xfrm>
          <a:prstGeom prst="rect">
            <a:avLst/>
          </a:prstGeom>
          <a:solidFill>
            <a:srgbClr val="00FF00"/>
          </a:solid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s" sz="1800">
                <a:solidFill>
                  <a:srgbClr val="000000"/>
                </a:solidFill>
              </a:rPr>
              <a:t>Tratamiento de Outliers</a:t>
            </a:r>
            <a:endParaRPr sz="1800">
              <a:solidFill>
                <a:srgbClr val="000000"/>
              </a:solidFill>
            </a:endParaRPr>
          </a:p>
        </p:txBody>
      </p:sp>
      <p:sp>
        <p:nvSpPr>
          <p:cNvPr id="312" name="Google Shape;312;p17"/>
          <p:cNvSpPr txBox="1"/>
          <p:nvPr>
            <p:ph idx="4294967295" type="title"/>
          </p:nvPr>
        </p:nvSpPr>
        <p:spPr>
          <a:xfrm>
            <a:off x="485775" y="247800"/>
            <a:ext cx="8520600" cy="1012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i="1" sz="1600"/>
          </a:p>
          <a:p>
            <a:pPr indent="0" lvl="0" marL="0" rtl="0" algn="ctr">
              <a:spcBef>
                <a:spcPts val="0"/>
              </a:spcBef>
              <a:spcAft>
                <a:spcPts val="400"/>
              </a:spcAft>
              <a:buNone/>
            </a:pPr>
            <a:r>
              <a:rPr i="1" lang="es" sz="1600"/>
              <a:t>¿qué estrategias conviene usar y en qué órden?</a:t>
            </a:r>
            <a:endParaRPr i="1" sz="1600"/>
          </a:p>
        </p:txBody>
      </p:sp>
      <p:sp>
        <p:nvSpPr>
          <p:cNvPr id="313" name="Google Shape;313;p17"/>
          <p:cNvSpPr txBox="1"/>
          <p:nvPr>
            <p:ph idx="4294967295" type="body"/>
          </p:nvPr>
        </p:nvSpPr>
        <p:spPr>
          <a:xfrm>
            <a:off x="200450" y="1849314"/>
            <a:ext cx="2022300" cy="11538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s" sz="1200">
                <a:solidFill>
                  <a:srgbClr val="38761D"/>
                </a:solidFill>
                <a:highlight>
                  <a:srgbClr val="FFFFFF"/>
                </a:highlight>
              </a:rPr>
              <a:t>En función de la forma de la distribución se selecciona el método apropiado y se eliminan los valores extremos.</a:t>
            </a:r>
            <a:endParaRPr sz="1200">
              <a:solidFill>
                <a:srgbClr val="38761D"/>
              </a:solidFill>
              <a:highlight>
                <a:srgbClr val="FFFFFF"/>
              </a:highlight>
            </a:endParaRPr>
          </a:p>
        </p:txBody>
      </p:sp>
      <p:sp>
        <p:nvSpPr>
          <p:cNvPr id="314" name="Google Shape;314;p17"/>
          <p:cNvSpPr txBox="1"/>
          <p:nvPr>
            <p:ph idx="4294967295" type="title"/>
          </p:nvPr>
        </p:nvSpPr>
        <p:spPr>
          <a:xfrm>
            <a:off x="2473500" y="1544525"/>
            <a:ext cx="2253900" cy="673200"/>
          </a:xfrm>
          <a:prstGeom prst="rect">
            <a:avLst/>
          </a:prstGeom>
          <a:solidFill>
            <a:srgbClr val="00FF00"/>
          </a:solidFill>
        </p:spPr>
        <p:txBody>
          <a:bodyPr anchorCtr="0" anchor="b" bIns="91425" lIns="91425" spcFirstLastPara="1" rIns="91425" wrap="square" tIns="91425">
            <a:noAutofit/>
          </a:bodyPr>
          <a:lstStyle/>
          <a:p>
            <a:pPr indent="0" lvl="0" marL="0" rtl="0" algn="ctr">
              <a:spcBef>
                <a:spcPts val="0"/>
              </a:spcBef>
              <a:spcAft>
                <a:spcPts val="0"/>
              </a:spcAft>
              <a:buNone/>
            </a:pPr>
            <a:r>
              <a:rPr lang="es" sz="1800">
                <a:solidFill>
                  <a:srgbClr val="000000"/>
                </a:solidFill>
              </a:rPr>
              <a:t>Imputación de valores faltantes</a:t>
            </a:r>
            <a:endParaRPr sz="1800">
              <a:solidFill>
                <a:srgbClr val="000000"/>
              </a:solidFill>
            </a:endParaRPr>
          </a:p>
        </p:txBody>
      </p:sp>
      <p:sp>
        <p:nvSpPr>
          <p:cNvPr id="315" name="Google Shape;315;p17"/>
          <p:cNvSpPr txBox="1"/>
          <p:nvPr>
            <p:ph idx="4294967295" type="title"/>
          </p:nvPr>
        </p:nvSpPr>
        <p:spPr>
          <a:xfrm>
            <a:off x="7163100" y="2479600"/>
            <a:ext cx="1845600" cy="673200"/>
          </a:xfrm>
          <a:prstGeom prst="rect">
            <a:avLst/>
          </a:prstGeom>
          <a:solidFill>
            <a:srgbClr val="00FF00"/>
          </a:solidFill>
        </p:spPr>
        <p:txBody>
          <a:bodyPr anchorCtr="0" anchor="b" bIns="91425" lIns="91425" spcFirstLastPara="1" rIns="91425" wrap="square" tIns="91425">
            <a:noAutofit/>
          </a:bodyPr>
          <a:lstStyle/>
          <a:p>
            <a:pPr indent="0" lvl="0" marL="0" rtl="0" algn="ctr">
              <a:spcBef>
                <a:spcPts val="0"/>
              </a:spcBef>
              <a:spcAft>
                <a:spcPts val="0"/>
              </a:spcAft>
              <a:buNone/>
            </a:pPr>
            <a:r>
              <a:rPr lang="es" sz="1800">
                <a:solidFill>
                  <a:srgbClr val="000000"/>
                </a:solidFill>
              </a:rPr>
              <a:t>Escalado de datos</a:t>
            </a:r>
            <a:endParaRPr sz="1800">
              <a:solidFill>
                <a:srgbClr val="000000"/>
              </a:solidFill>
            </a:endParaRPr>
          </a:p>
        </p:txBody>
      </p:sp>
      <p:sp>
        <p:nvSpPr>
          <p:cNvPr id="316" name="Google Shape;316;p17"/>
          <p:cNvSpPr txBox="1"/>
          <p:nvPr>
            <p:ph idx="4294967295" type="body"/>
          </p:nvPr>
        </p:nvSpPr>
        <p:spPr>
          <a:xfrm>
            <a:off x="2473501" y="2286550"/>
            <a:ext cx="2253900" cy="11538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s" sz="1200">
                <a:solidFill>
                  <a:srgbClr val="38761D"/>
                </a:solidFill>
                <a:highlight>
                  <a:srgbClr val="FFFFFF"/>
                </a:highlight>
              </a:rPr>
              <a:t>Hay que  tener en cuenta:</a:t>
            </a:r>
            <a:endParaRPr sz="1200">
              <a:solidFill>
                <a:srgbClr val="38761D"/>
              </a:solidFill>
              <a:highlight>
                <a:srgbClr val="FFFFFF"/>
              </a:highlight>
            </a:endParaRPr>
          </a:p>
          <a:p>
            <a:pPr indent="0" lvl="0" marL="0" rtl="0" algn="ctr">
              <a:lnSpc>
                <a:spcPct val="100000"/>
              </a:lnSpc>
              <a:spcBef>
                <a:spcPts val="0"/>
              </a:spcBef>
              <a:spcAft>
                <a:spcPts val="0"/>
              </a:spcAft>
              <a:buNone/>
            </a:pPr>
            <a:r>
              <a:t/>
            </a:r>
            <a:endParaRPr sz="1200">
              <a:solidFill>
                <a:srgbClr val="38761D"/>
              </a:solidFill>
              <a:highlight>
                <a:srgbClr val="FFFFFF"/>
              </a:highlight>
            </a:endParaRPr>
          </a:p>
          <a:p>
            <a:pPr indent="0" lvl="0" marL="0" rtl="0" algn="ctr">
              <a:lnSpc>
                <a:spcPct val="100000"/>
              </a:lnSpc>
              <a:spcBef>
                <a:spcPts val="0"/>
              </a:spcBef>
              <a:spcAft>
                <a:spcPts val="0"/>
              </a:spcAft>
              <a:buNone/>
            </a:pPr>
            <a:r>
              <a:rPr lang="es" sz="1200">
                <a:solidFill>
                  <a:srgbClr val="38761D"/>
                </a:solidFill>
                <a:highlight>
                  <a:srgbClr val="FFFFFF"/>
                </a:highlight>
              </a:rPr>
              <a:t>El tipo de variable (espacial, categórica, continua).</a:t>
            </a:r>
            <a:endParaRPr sz="1200">
              <a:solidFill>
                <a:srgbClr val="38761D"/>
              </a:solidFill>
              <a:highlight>
                <a:srgbClr val="FFFFFF"/>
              </a:highlight>
            </a:endParaRPr>
          </a:p>
          <a:p>
            <a:pPr indent="0" lvl="0" marL="0" rtl="0" algn="ctr">
              <a:lnSpc>
                <a:spcPct val="100000"/>
              </a:lnSpc>
              <a:spcBef>
                <a:spcPts val="0"/>
              </a:spcBef>
              <a:spcAft>
                <a:spcPts val="0"/>
              </a:spcAft>
              <a:buNone/>
            </a:pPr>
            <a:r>
              <a:t/>
            </a:r>
            <a:endParaRPr sz="1200">
              <a:solidFill>
                <a:srgbClr val="38761D"/>
              </a:solidFill>
              <a:highlight>
                <a:srgbClr val="FFFFFF"/>
              </a:highlight>
            </a:endParaRPr>
          </a:p>
          <a:p>
            <a:pPr indent="0" lvl="0" marL="0" rtl="0" algn="ctr">
              <a:lnSpc>
                <a:spcPct val="100000"/>
              </a:lnSpc>
              <a:spcBef>
                <a:spcPts val="0"/>
              </a:spcBef>
              <a:spcAft>
                <a:spcPts val="0"/>
              </a:spcAft>
              <a:buNone/>
            </a:pPr>
            <a:r>
              <a:rPr lang="es" sz="1200">
                <a:solidFill>
                  <a:srgbClr val="38761D"/>
                </a:solidFill>
                <a:highlight>
                  <a:srgbClr val="FFFFFF"/>
                </a:highlight>
              </a:rPr>
              <a:t>La proporción de datos faltantes.</a:t>
            </a:r>
            <a:endParaRPr sz="1200">
              <a:solidFill>
                <a:srgbClr val="38761D"/>
              </a:solidFill>
              <a:highlight>
                <a:srgbClr val="FFFFFF"/>
              </a:highlight>
            </a:endParaRPr>
          </a:p>
          <a:p>
            <a:pPr indent="0" lvl="0" marL="0" rtl="0" algn="l">
              <a:lnSpc>
                <a:spcPct val="100000"/>
              </a:lnSpc>
              <a:spcBef>
                <a:spcPts val="0"/>
              </a:spcBef>
              <a:spcAft>
                <a:spcPts val="0"/>
              </a:spcAft>
              <a:buNone/>
            </a:pPr>
            <a:r>
              <a:t/>
            </a:r>
            <a:endParaRPr sz="1200"/>
          </a:p>
        </p:txBody>
      </p:sp>
      <p:sp>
        <p:nvSpPr>
          <p:cNvPr id="317" name="Google Shape;317;p17"/>
          <p:cNvSpPr txBox="1"/>
          <p:nvPr>
            <p:ph idx="4294967295" type="body"/>
          </p:nvPr>
        </p:nvSpPr>
        <p:spPr>
          <a:xfrm>
            <a:off x="4951025" y="3139450"/>
            <a:ext cx="2061900" cy="1153800"/>
          </a:xfrm>
          <a:prstGeom prst="rect">
            <a:avLst/>
          </a:prstGeom>
        </p:spPr>
        <p:txBody>
          <a:bodyPr anchorCtr="0" anchor="t" bIns="91425" lIns="91425" spcFirstLastPara="1" rIns="91425" wrap="square" tIns="91425">
            <a:noAutofit/>
          </a:bodyPr>
          <a:lstStyle/>
          <a:p>
            <a:pPr indent="0" lvl="0" marL="0" rtl="0" algn="ctr">
              <a:lnSpc>
                <a:spcPct val="135714"/>
              </a:lnSpc>
              <a:spcBef>
                <a:spcPts val="0"/>
              </a:spcBef>
              <a:spcAft>
                <a:spcPts val="0"/>
              </a:spcAft>
              <a:buNone/>
            </a:pPr>
            <a:r>
              <a:rPr lang="es" sz="1050">
                <a:solidFill>
                  <a:srgbClr val="38761D"/>
                </a:solidFill>
                <a:highlight>
                  <a:srgbClr val="FFFFFE"/>
                </a:highlight>
                <a:latin typeface="Courier New"/>
                <a:ea typeface="Courier New"/>
                <a:cs typeface="Courier New"/>
                <a:sym typeface="Courier New"/>
              </a:rPr>
              <a:t>L</a:t>
            </a:r>
            <a:r>
              <a:rPr lang="es" sz="1050">
                <a:solidFill>
                  <a:srgbClr val="38761D"/>
                </a:solidFill>
                <a:highlight>
                  <a:srgbClr val="FFFFFE"/>
                </a:highlight>
                <a:latin typeface="Courier New"/>
                <a:ea typeface="Courier New"/>
                <a:cs typeface="Courier New"/>
                <a:sym typeface="Courier New"/>
              </a:rPr>
              <a:t>as variables categóricas que podrían influir en un modelo es necesario que se puedan incorporar al modelo.</a:t>
            </a:r>
            <a:endParaRPr sz="1050">
              <a:solidFill>
                <a:srgbClr val="38761D"/>
              </a:solidFill>
              <a:highlight>
                <a:srgbClr val="FFFFFE"/>
              </a:highlight>
              <a:latin typeface="Courier New"/>
              <a:ea typeface="Courier New"/>
              <a:cs typeface="Courier New"/>
              <a:sym typeface="Courier New"/>
            </a:endParaRPr>
          </a:p>
          <a:p>
            <a:pPr indent="0" lvl="0" marL="0" rtl="0" algn="ctr">
              <a:spcBef>
                <a:spcPts val="0"/>
              </a:spcBef>
              <a:spcAft>
                <a:spcPts val="1600"/>
              </a:spcAft>
              <a:buNone/>
            </a:pPr>
            <a:r>
              <a:t/>
            </a:r>
            <a:endParaRPr sz="1200"/>
          </a:p>
        </p:txBody>
      </p:sp>
      <p:sp>
        <p:nvSpPr>
          <p:cNvPr id="318" name="Google Shape;318;p17"/>
          <p:cNvSpPr txBox="1"/>
          <p:nvPr>
            <p:ph idx="4294967295" type="title"/>
          </p:nvPr>
        </p:nvSpPr>
        <p:spPr>
          <a:xfrm>
            <a:off x="4951025" y="1936628"/>
            <a:ext cx="2022300" cy="1012200"/>
          </a:xfrm>
          <a:prstGeom prst="rect">
            <a:avLst/>
          </a:prstGeom>
          <a:solidFill>
            <a:srgbClr val="00FF00"/>
          </a:solidFill>
        </p:spPr>
        <p:txBody>
          <a:bodyPr anchorCtr="0" anchor="b" bIns="91425" lIns="91425" spcFirstLastPara="1" rIns="91425" wrap="square" tIns="91425">
            <a:noAutofit/>
          </a:bodyPr>
          <a:lstStyle/>
          <a:p>
            <a:pPr indent="0" lvl="0" marL="0" rtl="0" algn="ctr">
              <a:spcBef>
                <a:spcPts val="0"/>
              </a:spcBef>
              <a:spcAft>
                <a:spcPts val="0"/>
              </a:spcAft>
              <a:buNone/>
            </a:pPr>
            <a:r>
              <a:rPr lang="es" sz="1800">
                <a:solidFill>
                  <a:srgbClr val="000000"/>
                </a:solidFill>
              </a:rPr>
              <a:t>Encoding para variables categórica</a:t>
            </a:r>
            <a:endParaRPr sz="1800">
              <a:solidFill>
                <a:srgbClr val="000000"/>
              </a:solidFill>
            </a:endParaRPr>
          </a:p>
        </p:txBody>
      </p:sp>
      <p:sp>
        <p:nvSpPr>
          <p:cNvPr id="319" name="Google Shape;319;p17"/>
          <p:cNvSpPr txBox="1"/>
          <p:nvPr>
            <p:ph idx="4294967295" type="body"/>
          </p:nvPr>
        </p:nvSpPr>
        <p:spPr>
          <a:xfrm>
            <a:off x="7160650" y="3139450"/>
            <a:ext cx="1845600" cy="1776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1100">
                <a:solidFill>
                  <a:srgbClr val="38761D"/>
                </a:solidFill>
                <a:highlight>
                  <a:srgbClr val="FFFFFF"/>
                </a:highlight>
                <a:latin typeface="Arial"/>
                <a:ea typeface="Arial"/>
                <a:cs typeface="Arial"/>
                <a:sym typeface="Arial"/>
              </a:rPr>
              <a:t>La importancia del escalado es crucial en modelos de ajustes (regresiones).</a:t>
            </a:r>
            <a:endParaRPr sz="1100">
              <a:solidFill>
                <a:srgbClr val="38761D"/>
              </a:solidFill>
              <a:highlight>
                <a:srgbClr val="FFFFFF"/>
              </a:highlight>
              <a:latin typeface="Arial"/>
              <a:ea typeface="Arial"/>
              <a:cs typeface="Arial"/>
              <a:sym typeface="Arial"/>
            </a:endParaRPr>
          </a:p>
          <a:p>
            <a:pPr indent="0" lvl="0" marL="0" rtl="0" algn="ctr">
              <a:spcBef>
                <a:spcPts val="1200"/>
              </a:spcBef>
              <a:spcAft>
                <a:spcPts val="0"/>
              </a:spcAft>
              <a:buNone/>
            </a:pPr>
            <a:r>
              <a:rPr lang="es" sz="1100">
                <a:solidFill>
                  <a:srgbClr val="38761D"/>
                </a:solidFill>
                <a:highlight>
                  <a:srgbClr val="FFFFFF"/>
                </a:highlight>
                <a:latin typeface="Arial"/>
                <a:ea typeface="Arial"/>
                <a:cs typeface="Arial"/>
                <a:sym typeface="Arial"/>
              </a:rPr>
              <a:t>Permito desligarme de las unidades de mis datos y </a:t>
            </a:r>
            <a:r>
              <a:rPr lang="es" sz="1100">
                <a:solidFill>
                  <a:srgbClr val="38761D"/>
                </a:solidFill>
                <a:highlight>
                  <a:srgbClr val="FFFFFF"/>
                </a:highlight>
                <a:latin typeface="Arial"/>
                <a:ea typeface="Arial"/>
                <a:cs typeface="Arial"/>
                <a:sym typeface="Arial"/>
              </a:rPr>
              <a:t>haciéndolos</a:t>
            </a:r>
            <a:r>
              <a:rPr lang="es" sz="1100">
                <a:solidFill>
                  <a:srgbClr val="38761D"/>
                </a:solidFill>
                <a:highlight>
                  <a:srgbClr val="FFFFFF"/>
                </a:highlight>
                <a:latin typeface="Arial"/>
                <a:ea typeface="Arial"/>
                <a:cs typeface="Arial"/>
                <a:sym typeface="Arial"/>
              </a:rPr>
              <a:t>  comparables para mi modelo.</a:t>
            </a:r>
            <a:endParaRPr sz="1100">
              <a:solidFill>
                <a:srgbClr val="38761D"/>
              </a:solidFill>
              <a:highlight>
                <a:srgbClr val="FFFFFF"/>
              </a:highlight>
              <a:latin typeface="Arial"/>
              <a:ea typeface="Arial"/>
              <a:cs typeface="Arial"/>
              <a:sym typeface="Arial"/>
            </a:endParaRPr>
          </a:p>
          <a:p>
            <a:pPr indent="0" lvl="0" marL="0" rtl="0" algn="ctr">
              <a:spcBef>
                <a:spcPts val="1200"/>
              </a:spcBef>
              <a:spcAft>
                <a:spcPts val="1600"/>
              </a:spcAft>
              <a:buNone/>
            </a:pPr>
            <a:r>
              <a:t/>
            </a:r>
            <a:endParaRPr sz="1200"/>
          </a:p>
        </p:txBody>
      </p:sp>
      <p:sp>
        <p:nvSpPr>
          <p:cNvPr id="320" name="Google Shape;320;p17"/>
          <p:cNvSpPr/>
          <p:nvPr/>
        </p:nvSpPr>
        <p:spPr>
          <a:xfrm>
            <a:off x="2301950" y="1396175"/>
            <a:ext cx="353100" cy="350100"/>
          </a:xfrm>
          <a:prstGeom prst="ellipse">
            <a:avLst/>
          </a:prstGeom>
          <a:solidFill>
            <a:srgbClr val="00FF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a:t>2</a:t>
            </a:r>
            <a:endParaRPr/>
          </a:p>
        </p:txBody>
      </p:sp>
      <p:sp>
        <p:nvSpPr>
          <p:cNvPr id="321" name="Google Shape;321;p17"/>
          <p:cNvSpPr/>
          <p:nvPr/>
        </p:nvSpPr>
        <p:spPr>
          <a:xfrm>
            <a:off x="0" y="0"/>
            <a:ext cx="9161100" cy="552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17"/>
          <p:cNvSpPr txBox="1"/>
          <p:nvPr>
            <p:ph idx="4294967295" type="title"/>
          </p:nvPr>
        </p:nvSpPr>
        <p:spPr>
          <a:xfrm>
            <a:off x="311700" y="-8500"/>
            <a:ext cx="8520600" cy="486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2500">
                <a:solidFill>
                  <a:schemeClr val="lt1"/>
                </a:solidFill>
              </a:rPr>
              <a:t>Preprocesamiento</a:t>
            </a:r>
            <a:endParaRPr/>
          </a:p>
          <a:p>
            <a:pPr indent="0" lvl="0" marL="0" rtl="0" algn="ctr">
              <a:spcBef>
                <a:spcPts val="0"/>
              </a:spcBef>
              <a:spcAft>
                <a:spcPts val="400"/>
              </a:spcAft>
              <a:buNone/>
            </a:pPr>
            <a:r>
              <a:t/>
            </a:r>
            <a:endParaRPr i="1" sz="1600"/>
          </a:p>
        </p:txBody>
      </p:sp>
      <p:sp>
        <p:nvSpPr>
          <p:cNvPr id="323" name="Google Shape;323;p17"/>
          <p:cNvSpPr/>
          <p:nvPr/>
        </p:nvSpPr>
        <p:spPr>
          <a:xfrm>
            <a:off x="48050" y="955200"/>
            <a:ext cx="353100" cy="350100"/>
          </a:xfrm>
          <a:prstGeom prst="ellipse">
            <a:avLst/>
          </a:prstGeom>
          <a:solidFill>
            <a:srgbClr val="00FF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a:t>1</a:t>
            </a:r>
            <a:endParaRPr/>
          </a:p>
        </p:txBody>
      </p:sp>
      <p:sp>
        <p:nvSpPr>
          <p:cNvPr id="324" name="Google Shape;324;p17"/>
          <p:cNvSpPr/>
          <p:nvPr/>
        </p:nvSpPr>
        <p:spPr>
          <a:xfrm>
            <a:off x="4772450" y="1793400"/>
            <a:ext cx="353100" cy="350100"/>
          </a:xfrm>
          <a:prstGeom prst="ellipse">
            <a:avLst/>
          </a:prstGeom>
          <a:solidFill>
            <a:srgbClr val="00FF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a:t>3</a:t>
            </a:r>
            <a:endParaRPr/>
          </a:p>
        </p:txBody>
      </p:sp>
      <p:sp>
        <p:nvSpPr>
          <p:cNvPr id="325" name="Google Shape;325;p17"/>
          <p:cNvSpPr/>
          <p:nvPr/>
        </p:nvSpPr>
        <p:spPr>
          <a:xfrm>
            <a:off x="6982250" y="2326800"/>
            <a:ext cx="353100" cy="350100"/>
          </a:xfrm>
          <a:prstGeom prst="ellipse">
            <a:avLst/>
          </a:prstGeom>
          <a:solidFill>
            <a:srgbClr val="00FF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a:t>4</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329" name="Shape 329"/>
        <p:cNvGrpSpPr/>
        <p:nvPr/>
      </p:nvGrpSpPr>
      <p:grpSpPr>
        <a:xfrm>
          <a:off x="0" y="0"/>
          <a:ext cx="0" cy="0"/>
          <a:chOff x="0" y="0"/>
          <a:chExt cx="0" cy="0"/>
        </a:xfrm>
      </p:grpSpPr>
      <p:sp>
        <p:nvSpPr>
          <p:cNvPr id="330" name="Google Shape;330;p18"/>
          <p:cNvSpPr/>
          <p:nvPr/>
        </p:nvSpPr>
        <p:spPr>
          <a:xfrm>
            <a:off x="0" y="0"/>
            <a:ext cx="9161100" cy="552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18"/>
          <p:cNvSpPr txBox="1"/>
          <p:nvPr>
            <p:ph idx="4294967295" type="title"/>
          </p:nvPr>
        </p:nvSpPr>
        <p:spPr>
          <a:xfrm>
            <a:off x="311700" y="-8500"/>
            <a:ext cx="8520600" cy="486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2500">
                <a:solidFill>
                  <a:schemeClr val="lt1"/>
                </a:solidFill>
              </a:rPr>
              <a:t>Preprocesamiento</a:t>
            </a:r>
            <a:endParaRPr/>
          </a:p>
          <a:p>
            <a:pPr indent="0" lvl="0" marL="0" rtl="0" algn="ctr">
              <a:spcBef>
                <a:spcPts val="0"/>
              </a:spcBef>
              <a:spcAft>
                <a:spcPts val="400"/>
              </a:spcAft>
              <a:buNone/>
            </a:pPr>
            <a:r>
              <a:t/>
            </a:r>
            <a:endParaRPr i="1" sz="1600"/>
          </a:p>
        </p:txBody>
      </p:sp>
      <p:sp>
        <p:nvSpPr>
          <p:cNvPr id="332" name="Google Shape;332;p18"/>
          <p:cNvSpPr txBox="1"/>
          <p:nvPr/>
        </p:nvSpPr>
        <p:spPr>
          <a:xfrm>
            <a:off x="0" y="1083175"/>
            <a:ext cx="1839300" cy="2047200"/>
          </a:xfrm>
          <a:prstGeom prst="rect">
            <a:avLst/>
          </a:prstGeom>
          <a:solidFill>
            <a:srgbClr val="D0E0E3"/>
          </a:solidFill>
          <a:ln cap="flat" cmpd="sng" w="9525">
            <a:solidFill>
              <a:srgbClr val="93C47D"/>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s" sz="700">
                <a:latin typeface="Nunito"/>
                <a:ea typeface="Nunito"/>
                <a:cs typeface="Nunito"/>
                <a:sym typeface="Nunito"/>
              </a:rPr>
              <a:t>Data set original (146660, 19)</a:t>
            </a:r>
            <a:endParaRPr sz="700">
              <a:latin typeface="Nunito"/>
              <a:ea typeface="Nunito"/>
              <a:cs typeface="Nunito"/>
              <a:sym typeface="Nunito"/>
            </a:endParaRPr>
          </a:p>
          <a:p>
            <a:pPr indent="0" lvl="0" marL="0" rtl="0" algn="l">
              <a:lnSpc>
                <a:spcPct val="100000"/>
              </a:lnSpc>
              <a:spcBef>
                <a:spcPts val="0"/>
              </a:spcBef>
              <a:spcAft>
                <a:spcPts val="0"/>
              </a:spcAft>
              <a:buNone/>
            </a:pPr>
            <a:r>
              <a:t/>
            </a:r>
            <a:endParaRPr sz="700">
              <a:latin typeface="Nunito"/>
              <a:ea typeface="Nunito"/>
              <a:cs typeface="Nunito"/>
              <a:sym typeface="Nunito"/>
            </a:endParaRPr>
          </a:p>
          <a:p>
            <a:pPr indent="0" lvl="0" marL="0" rtl="0" algn="ctr">
              <a:lnSpc>
                <a:spcPct val="100000"/>
              </a:lnSpc>
              <a:spcBef>
                <a:spcPts val="0"/>
              </a:spcBef>
              <a:spcAft>
                <a:spcPts val="0"/>
              </a:spcAft>
              <a:buNone/>
            </a:pPr>
            <a:r>
              <a:rPr lang="es" sz="700">
                <a:latin typeface="Nunito"/>
                <a:ea typeface="Nunito"/>
                <a:cs typeface="Nunito"/>
                <a:sym typeface="Nunito"/>
              </a:rPr>
              <a:t>Extraigo columnas que no aportan información (operación, moneda, país, fecha de creacion)</a:t>
            </a:r>
            <a:endParaRPr sz="700">
              <a:latin typeface="Nunito"/>
              <a:ea typeface="Nunito"/>
              <a:cs typeface="Nunito"/>
              <a:sym typeface="Nunito"/>
            </a:endParaRPr>
          </a:p>
          <a:p>
            <a:pPr indent="0" lvl="0" marL="0" rtl="0" algn="ctr">
              <a:lnSpc>
                <a:spcPct val="100000"/>
              </a:lnSpc>
              <a:spcBef>
                <a:spcPts val="0"/>
              </a:spcBef>
              <a:spcAft>
                <a:spcPts val="0"/>
              </a:spcAft>
              <a:buNone/>
            </a:pPr>
            <a:r>
              <a:rPr lang="es" sz="700">
                <a:latin typeface="Nunito"/>
                <a:ea typeface="Nunito"/>
                <a:cs typeface="Nunito"/>
                <a:sym typeface="Nunito"/>
              </a:rPr>
              <a:t>(146660, 15)</a:t>
            </a:r>
            <a:endParaRPr sz="700">
              <a:latin typeface="Nunito"/>
              <a:ea typeface="Nunito"/>
              <a:cs typeface="Nunito"/>
              <a:sym typeface="Nunito"/>
            </a:endParaRPr>
          </a:p>
          <a:p>
            <a:pPr indent="0" lvl="0" marL="0" rtl="0" algn="ctr">
              <a:lnSpc>
                <a:spcPct val="100000"/>
              </a:lnSpc>
              <a:spcBef>
                <a:spcPts val="0"/>
              </a:spcBef>
              <a:spcAft>
                <a:spcPts val="0"/>
              </a:spcAft>
              <a:buNone/>
            </a:pPr>
            <a:r>
              <a:t/>
            </a:r>
            <a:endParaRPr sz="700">
              <a:latin typeface="Nunito"/>
              <a:ea typeface="Nunito"/>
              <a:cs typeface="Nunito"/>
              <a:sym typeface="Nunito"/>
            </a:endParaRPr>
          </a:p>
          <a:p>
            <a:pPr indent="0" lvl="0" marL="0" rtl="0" algn="ctr">
              <a:lnSpc>
                <a:spcPct val="100000"/>
              </a:lnSpc>
              <a:spcBef>
                <a:spcPts val="0"/>
              </a:spcBef>
              <a:spcAft>
                <a:spcPts val="0"/>
              </a:spcAft>
              <a:buNone/>
            </a:pPr>
            <a:r>
              <a:rPr lang="es" sz="700">
                <a:latin typeface="Nunito"/>
                <a:ea typeface="Nunito"/>
                <a:cs typeface="Nunito"/>
                <a:sym typeface="Nunito"/>
              </a:rPr>
              <a:t>Extraigo datos duplicados</a:t>
            </a:r>
            <a:endParaRPr sz="700">
              <a:latin typeface="Nunito"/>
              <a:ea typeface="Nunito"/>
              <a:cs typeface="Nunito"/>
              <a:sym typeface="Nunito"/>
            </a:endParaRPr>
          </a:p>
          <a:p>
            <a:pPr indent="0" lvl="0" marL="0" rtl="0" algn="ctr">
              <a:lnSpc>
                <a:spcPct val="100000"/>
              </a:lnSpc>
              <a:spcBef>
                <a:spcPts val="0"/>
              </a:spcBef>
              <a:spcAft>
                <a:spcPts val="0"/>
              </a:spcAft>
              <a:buNone/>
            </a:pPr>
            <a:r>
              <a:rPr lang="es" sz="700">
                <a:latin typeface="Nunito"/>
                <a:ea typeface="Nunito"/>
                <a:cs typeface="Nunito"/>
                <a:sym typeface="Nunito"/>
              </a:rPr>
              <a:t>(144302, 15)</a:t>
            </a:r>
            <a:endParaRPr sz="700">
              <a:latin typeface="Nunito"/>
              <a:ea typeface="Nunito"/>
              <a:cs typeface="Nunito"/>
              <a:sym typeface="Nunito"/>
            </a:endParaRPr>
          </a:p>
          <a:p>
            <a:pPr indent="0" lvl="0" marL="0" rtl="0" algn="ctr">
              <a:lnSpc>
                <a:spcPct val="100000"/>
              </a:lnSpc>
              <a:spcBef>
                <a:spcPts val="0"/>
              </a:spcBef>
              <a:spcAft>
                <a:spcPts val="0"/>
              </a:spcAft>
              <a:buNone/>
            </a:pPr>
            <a:r>
              <a:t/>
            </a:r>
            <a:endParaRPr sz="700">
              <a:latin typeface="Nunito"/>
              <a:ea typeface="Nunito"/>
              <a:cs typeface="Nunito"/>
              <a:sym typeface="Nunito"/>
            </a:endParaRPr>
          </a:p>
          <a:p>
            <a:pPr indent="0" lvl="0" marL="0" rtl="0" algn="ctr">
              <a:lnSpc>
                <a:spcPct val="100000"/>
              </a:lnSpc>
              <a:spcBef>
                <a:spcPts val="0"/>
              </a:spcBef>
              <a:spcAft>
                <a:spcPts val="0"/>
              </a:spcAft>
              <a:buNone/>
            </a:pPr>
            <a:r>
              <a:rPr lang="es" sz="700">
                <a:latin typeface="Nunito"/>
                <a:ea typeface="Nunito"/>
                <a:cs typeface="Nunito"/>
                <a:sym typeface="Nunito"/>
              </a:rPr>
              <a:t>Se filtran los datos para el modelo</a:t>
            </a:r>
            <a:endParaRPr sz="700">
              <a:latin typeface="Nunito"/>
              <a:ea typeface="Nunito"/>
              <a:cs typeface="Nunito"/>
              <a:sym typeface="Nunito"/>
            </a:endParaRPr>
          </a:p>
          <a:p>
            <a:pPr indent="0" lvl="0" marL="0" rtl="0" algn="ctr">
              <a:lnSpc>
                <a:spcPct val="100000"/>
              </a:lnSpc>
              <a:spcBef>
                <a:spcPts val="0"/>
              </a:spcBef>
              <a:spcAft>
                <a:spcPts val="0"/>
              </a:spcAft>
              <a:buNone/>
            </a:pPr>
            <a:r>
              <a:rPr lang="es" sz="700">
                <a:latin typeface="Nunito"/>
                <a:ea typeface="Nunito"/>
                <a:cs typeface="Nunito"/>
                <a:sym typeface="Nunito"/>
              </a:rPr>
              <a:t>Tipo de propiedad: Dpto, Casa, PH</a:t>
            </a:r>
            <a:endParaRPr sz="700">
              <a:latin typeface="Nunito"/>
              <a:ea typeface="Nunito"/>
              <a:cs typeface="Nunito"/>
              <a:sym typeface="Nunito"/>
            </a:endParaRPr>
          </a:p>
          <a:p>
            <a:pPr indent="0" lvl="0" marL="0" rtl="0" algn="ctr">
              <a:lnSpc>
                <a:spcPct val="100000"/>
              </a:lnSpc>
              <a:spcBef>
                <a:spcPts val="0"/>
              </a:spcBef>
              <a:spcAft>
                <a:spcPts val="0"/>
              </a:spcAft>
              <a:buNone/>
            </a:pPr>
            <a:r>
              <a:rPr lang="es" sz="700">
                <a:latin typeface="Nunito"/>
                <a:ea typeface="Nunito"/>
                <a:cs typeface="Nunito"/>
                <a:sym typeface="Nunito"/>
              </a:rPr>
              <a:t>Lugar: Capital Federal</a:t>
            </a:r>
            <a:endParaRPr sz="700">
              <a:latin typeface="Nunito"/>
              <a:ea typeface="Nunito"/>
              <a:cs typeface="Nunito"/>
              <a:sym typeface="Nunito"/>
            </a:endParaRPr>
          </a:p>
          <a:p>
            <a:pPr indent="0" lvl="0" marL="0" rtl="0" algn="ctr">
              <a:lnSpc>
                <a:spcPct val="100000"/>
              </a:lnSpc>
              <a:spcBef>
                <a:spcPts val="0"/>
              </a:spcBef>
              <a:spcAft>
                <a:spcPts val="0"/>
              </a:spcAft>
              <a:buNone/>
            </a:pPr>
            <a:r>
              <a:rPr lang="es" sz="700">
                <a:latin typeface="Nunito"/>
                <a:ea typeface="Nunito"/>
                <a:cs typeface="Nunito"/>
                <a:sym typeface="Nunito"/>
              </a:rPr>
              <a:t>Superficie: 15&lt;Sup.Total&lt;1000</a:t>
            </a:r>
            <a:endParaRPr sz="700">
              <a:latin typeface="Nunito"/>
              <a:ea typeface="Nunito"/>
              <a:cs typeface="Nunito"/>
              <a:sym typeface="Nunito"/>
            </a:endParaRPr>
          </a:p>
          <a:p>
            <a:pPr indent="0" lvl="0" marL="0" rtl="0" algn="ctr">
              <a:lnSpc>
                <a:spcPct val="100000"/>
              </a:lnSpc>
              <a:spcBef>
                <a:spcPts val="0"/>
              </a:spcBef>
              <a:spcAft>
                <a:spcPts val="0"/>
              </a:spcAft>
              <a:buNone/>
            </a:pPr>
            <a:r>
              <a:rPr lang="es" sz="700">
                <a:latin typeface="Nunito"/>
                <a:ea typeface="Nunito"/>
                <a:cs typeface="Nunito"/>
                <a:sym typeface="Nunito"/>
              </a:rPr>
              <a:t>Analisis de coherencia en Sup.Total y Sup. Cubierta</a:t>
            </a:r>
            <a:endParaRPr sz="700">
              <a:latin typeface="Nunito"/>
              <a:ea typeface="Nunito"/>
              <a:cs typeface="Nunito"/>
              <a:sym typeface="Nunito"/>
            </a:endParaRPr>
          </a:p>
          <a:p>
            <a:pPr indent="0" lvl="0" marL="0" rtl="0" algn="ctr">
              <a:lnSpc>
                <a:spcPct val="100000"/>
              </a:lnSpc>
              <a:spcBef>
                <a:spcPts val="0"/>
              </a:spcBef>
              <a:spcAft>
                <a:spcPts val="0"/>
              </a:spcAft>
              <a:buNone/>
            </a:pPr>
            <a:r>
              <a:rPr lang="es" sz="700">
                <a:latin typeface="Nunito"/>
                <a:ea typeface="Nunito"/>
                <a:cs typeface="Nunito"/>
                <a:sym typeface="Nunito"/>
              </a:rPr>
              <a:t>Precios: menor a 4millones de USD</a:t>
            </a:r>
            <a:endParaRPr sz="700">
              <a:latin typeface="Nunito"/>
              <a:ea typeface="Nunito"/>
              <a:cs typeface="Nunito"/>
              <a:sym typeface="Nunito"/>
            </a:endParaRPr>
          </a:p>
          <a:p>
            <a:pPr indent="0" lvl="0" marL="0" rtl="0" algn="ctr">
              <a:lnSpc>
                <a:spcPct val="100000"/>
              </a:lnSpc>
              <a:spcBef>
                <a:spcPts val="0"/>
              </a:spcBef>
              <a:spcAft>
                <a:spcPts val="0"/>
              </a:spcAft>
              <a:buNone/>
            </a:pPr>
            <a:r>
              <a:rPr lang="es" sz="700">
                <a:highlight>
                  <a:srgbClr val="FFFFFF"/>
                </a:highlight>
                <a:latin typeface="Nunito"/>
                <a:ea typeface="Nunito"/>
                <a:cs typeface="Nunito"/>
                <a:sym typeface="Nunito"/>
              </a:rPr>
              <a:t>(80942, 15)</a:t>
            </a:r>
            <a:endParaRPr sz="700">
              <a:highlight>
                <a:srgbClr val="FFFFFF"/>
              </a:highlight>
              <a:latin typeface="Nunito"/>
              <a:ea typeface="Nunito"/>
              <a:cs typeface="Nunito"/>
              <a:sym typeface="Nunito"/>
            </a:endParaRPr>
          </a:p>
        </p:txBody>
      </p:sp>
      <p:sp>
        <p:nvSpPr>
          <p:cNvPr id="333" name="Google Shape;333;p18"/>
          <p:cNvSpPr/>
          <p:nvPr/>
        </p:nvSpPr>
        <p:spPr>
          <a:xfrm>
            <a:off x="70500" y="606775"/>
            <a:ext cx="1610100" cy="486300"/>
          </a:xfrm>
          <a:prstGeom prst="wave">
            <a:avLst>
              <a:gd fmla="val 12500" name="adj1"/>
              <a:gd fmla="val 0" name="adj2"/>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sz="1200"/>
              <a:t>START</a:t>
            </a:r>
            <a:endParaRPr sz="1200"/>
          </a:p>
        </p:txBody>
      </p:sp>
      <p:grpSp>
        <p:nvGrpSpPr>
          <p:cNvPr id="334" name="Google Shape;334;p18"/>
          <p:cNvGrpSpPr/>
          <p:nvPr/>
        </p:nvGrpSpPr>
        <p:grpSpPr>
          <a:xfrm>
            <a:off x="1756788" y="545888"/>
            <a:ext cx="3557462" cy="2138761"/>
            <a:chOff x="1756788" y="545888"/>
            <a:chExt cx="3557462" cy="2138761"/>
          </a:xfrm>
        </p:grpSpPr>
        <p:grpSp>
          <p:nvGrpSpPr>
            <p:cNvPr id="335" name="Google Shape;335;p18"/>
            <p:cNvGrpSpPr/>
            <p:nvPr/>
          </p:nvGrpSpPr>
          <p:grpSpPr>
            <a:xfrm>
              <a:off x="1756788" y="820524"/>
              <a:ext cx="868487" cy="565876"/>
              <a:chOff x="1756788" y="820524"/>
              <a:chExt cx="868487" cy="565876"/>
            </a:xfrm>
          </p:grpSpPr>
          <p:sp>
            <p:nvSpPr>
              <p:cNvPr id="336" name="Google Shape;336;p18"/>
              <p:cNvSpPr/>
              <p:nvPr/>
            </p:nvSpPr>
            <p:spPr>
              <a:xfrm>
                <a:off x="2272175" y="1036300"/>
                <a:ext cx="353100" cy="350100"/>
              </a:xfrm>
              <a:prstGeom prst="ellipse">
                <a:avLst/>
              </a:prstGeom>
              <a:solidFill>
                <a:srgbClr val="00FF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a:t>1</a:t>
                </a:r>
                <a:endParaRPr/>
              </a:p>
            </p:txBody>
          </p:sp>
          <p:sp>
            <p:nvSpPr>
              <p:cNvPr id="337" name="Google Shape;337;p18"/>
              <p:cNvSpPr/>
              <p:nvPr/>
            </p:nvSpPr>
            <p:spPr>
              <a:xfrm rot="998492">
                <a:off x="1798381" y="882398"/>
                <a:ext cx="485015" cy="361053"/>
              </a:xfrm>
              <a:prstGeom prst="stripedRightArrow">
                <a:avLst>
                  <a:gd fmla="val 42675" name="adj1"/>
                  <a:gd fmla="val 55224" name="adj2"/>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8" name="Google Shape;338;p18"/>
            <p:cNvGrpSpPr/>
            <p:nvPr/>
          </p:nvGrpSpPr>
          <p:grpSpPr>
            <a:xfrm>
              <a:off x="2738925" y="545888"/>
              <a:ext cx="2575325" cy="2138761"/>
              <a:chOff x="2738925" y="545888"/>
              <a:chExt cx="2575325" cy="2138761"/>
            </a:xfrm>
          </p:grpSpPr>
          <p:sp>
            <p:nvSpPr>
              <p:cNvPr id="339" name="Google Shape;339;p18"/>
              <p:cNvSpPr txBox="1"/>
              <p:nvPr/>
            </p:nvSpPr>
            <p:spPr>
              <a:xfrm>
                <a:off x="2975088" y="545888"/>
                <a:ext cx="1950600" cy="552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s" sz="1200">
                    <a:solidFill>
                      <a:srgbClr val="38761D"/>
                    </a:solidFill>
                    <a:highlight>
                      <a:srgbClr val="FFFFFF"/>
                    </a:highlight>
                    <a:latin typeface="Nunito"/>
                    <a:ea typeface="Nunito"/>
                    <a:cs typeface="Nunito"/>
                    <a:sym typeface="Nunito"/>
                  </a:rPr>
                  <a:t>Distribuciones Asimétricas Positvas</a:t>
                </a:r>
                <a:endParaRPr>
                  <a:latin typeface="Nunito"/>
                  <a:ea typeface="Nunito"/>
                  <a:cs typeface="Nunito"/>
                  <a:sym typeface="Nunito"/>
                </a:endParaRPr>
              </a:p>
            </p:txBody>
          </p:sp>
          <p:pic>
            <p:nvPicPr>
              <p:cNvPr id="340" name="Google Shape;340;p18"/>
              <p:cNvPicPr preferRelativeResize="0"/>
              <p:nvPr/>
            </p:nvPicPr>
            <p:blipFill>
              <a:blip r:embed="rId3">
                <a:alphaModFix/>
              </a:blip>
              <a:stretch>
                <a:fillRect/>
              </a:stretch>
            </p:blipFill>
            <p:spPr>
              <a:xfrm>
                <a:off x="2738925" y="1090386"/>
                <a:ext cx="2575325" cy="1594262"/>
              </a:xfrm>
              <a:prstGeom prst="rect">
                <a:avLst/>
              </a:prstGeom>
              <a:noFill/>
              <a:ln>
                <a:noFill/>
              </a:ln>
            </p:spPr>
          </p:pic>
        </p:grpSp>
      </p:grpSp>
      <p:grpSp>
        <p:nvGrpSpPr>
          <p:cNvPr id="341" name="Google Shape;341;p18"/>
          <p:cNvGrpSpPr/>
          <p:nvPr/>
        </p:nvGrpSpPr>
        <p:grpSpPr>
          <a:xfrm>
            <a:off x="2647025" y="606763"/>
            <a:ext cx="3000000" cy="2154075"/>
            <a:chOff x="2625275" y="606775"/>
            <a:chExt cx="3000000" cy="2154075"/>
          </a:xfrm>
        </p:grpSpPr>
        <p:pic>
          <p:nvPicPr>
            <p:cNvPr id="342" name="Google Shape;342;p18"/>
            <p:cNvPicPr preferRelativeResize="0"/>
            <p:nvPr/>
          </p:nvPicPr>
          <p:blipFill>
            <a:blip r:embed="rId4">
              <a:alphaModFix/>
            </a:blip>
            <a:stretch>
              <a:fillRect/>
            </a:stretch>
          </p:blipFill>
          <p:spPr>
            <a:xfrm>
              <a:off x="2625275" y="606775"/>
              <a:ext cx="3000000" cy="2154075"/>
            </a:xfrm>
            <a:prstGeom prst="rect">
              <a:avLst/>
            </a:prstGeom>
            <a:noFill/>
            <a:ln cap="flat" cmpd="sng" w="9525">
              <a:solidFill>
                <a:srgbClr val="000000"/>
              </a:solidFill>
              <a:prstDash val="solid"/>
              <a:round/>
              <a:headEnd len="sm" w="sm" type="none"/>
              <a:tailEnd len="sm" w="sm" type="none"/>
            </a:ln>
          </p:spPr>
        </p:pic>
        <p:sp>
          <p:nvSpPr>
            <p:cNvPr id="343" name="Google Shape;343;p18"/>
            <p:cNvSpPr txBox="1"/>
            <p:nvPr/>
          </p:nvSpPr>
          <p:spPr>
            <a:xfrm>
              <a:off x="4697075" y="2085450"/>
              <a:ext cx="928200" cy="486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a:solidFill>
                    <a:srgbClr val="38761D"/>
                  </a:solidFill>
                  <a:latin typeface="Nunito"/>
                  <a:ea typeface="Nunito"/>
                  <a:cs typeface="Nunito"/>
                  <a:sym typeface="Nunito"/>
                </a:rPr>
                <a:t>Método IQR</a:t>
              </a:r>
              <a:endParaRPr>
                <a:solidFill>
                  <a:srgbClr val="38761D"/>
                </a:solidFill>
                <a:latin typeface="Nunito"/>
                <a:ea typeface="Nunito"/>
                <a:cs typeface="Nunito"/>
                <a:sym typeface="Nunito"/>
              </a:endParaRPr>
            </a:p>
          </p:txBody>
        </p:sp>
      </p:grpSp>
      <p:grpSp>
        <p:nvGrpSpPr>
          <p:cNvPr id="344" name="Google Shape;344;p18"/>
          <p:cNvGrpSpPr/>
          <p:nvPr/>
        </p:nvGrpSpPr>
        <p:grpSpPr>
          <a:xfrm>
            <a:off x="5647015" y="545906"/>
            <a:ext cx="3492960" cy="2212119"/>
            <a:chOff x="5647015" y="545906"/>
            <a:chExt cx="3492960" cy="2212119"/>
          </a:xfrm>
        </p:grpSpPr>
        <p:pic>
          <p:nvPicPr>
            <p:cNvPr id="345" name="Google Shape;345;p18"/>
            <p:cNvPicPr preferRelativeResize="0"/>
            <p:nvPr/>
          </p:nvPicPr>
          <p:blipFill>
            <a:blip r:embed="rId5">
              <a:alphaModFix/>
            </a:blip>
            <a:stretch>
              <a:fillRect/>
            </a:stretch>
          </p:blipFill>
          <p:spPr>
            <a:xfrm>
              <a:off x="5801137" y="1371733"/>
              <a:ext cx="1756800" cy="1360418"/>
            </a:xfrm>
            <a:prstGeom prst="rect">
              <a:avLst/>
            </a:prstGeom>
            <a:noFill/>
            <a:ln cap="flat" cmpd="sng" w="9525">
              <a:solidFill>
                <a:srgbClr val="000000"/>
              </a:solidFill>
              <a:prstDash val="solid"/>
              <a:round/>
              <a:headEnd len="sm" w="sm" type="none"/>
              <a:tailEnd len="sm" w="sm" type="none"/>
            </a:ln>
          </p:spPr>
        </p:pic>
        <p:sp>
          <p:nvSpPr>
            <p:cNvPr id="346" name="Google Shape;346;p18"/>
            <p:cNvSpPr txBox="1"/>
            <p:nvPr/>
          </p:nvSpPr>
          <p:spPr>
            <a:xfrm>
              <a:off x="6290975" y="597600"/>
              <a:ext cx="1911600" cy="651600"/>
            </a:xfrm>
            <a:prstGeom prst="rect">
              <a:avLst/>
            </a:prstGeom>
            <a:solidFill>
              <a:srgbClr val="D0E0E3"/>
            </a:solidFill>
            <a:ln cap="flat" cmpd="sng" w="9525">
              <a:solidFill>
                <a:srgbClr val="93C47D"/>
              </a:solidFill>
              <a:prstDash val="solid"/>
              <a:round/>
              <a:headEnd len="sm" w="sm" type="none"/>
              <a:tailEnd len="sm" w="sm" type="none"/>
            </a:ln>
          </p:spPr>
          <p:txBody>
            <a:bodyPr anchorCtr="0" anchor="t" bIns="91425" lIns="91425" spcFirstLastPara="1" rIns="91425" wrap="square" tIns="91425">
              <a:noAutofit/>
            </a:bodyPr>
            <a:lstStyle/>
            <a:p>
              <a:pPr indent="0" lvl="0" marL="0" rtl="0" algn="r">
                <a:spcBef>
                  <a:spcPts val="0"/>
                </a:spcBef>
                <a:spcAft>
                  <a:spcPts val="0"/>
                </a:spcAft>
                <a:buNone/>
              </a:pPr>
              <a:r>
                <a:rPr lang="es" sz="700"/>
                <a:t>Cantidad de datos faltantes por atributos:</a:t>
              </a:r>
              <a:endParaRPr sz="700"/>
            </a:p>
            <a:p>
              <a:pPr indent="0" lvl="0" marL="0" rtl="0" algn="r">
                <a:spcBef>
                  <a:spcPts val="0"/>
                </a:spcBef>
                <a:spcAft>
                  <a:spcPts val="0"/>
                </a:spcAft>
                <a:buNone/>
              </a:pPr>
              <a:r>
                <a:rPr lang="es" sz="700"/>
                <a:t>lat               	3220</a:t>
              </a:r>
              <a:endParaRPr sz="700"/>
            </a:p>
            <a:p>
              <a:pPr indent="0" lvl="0" marL="0" rtl="0" algn="r">
                <a:spcBef>
                  <a:spcPts val="0"/>
                </a:spcBef>
                <a:spcAft>
                  <a:spcPts val="0"/>
                </a:spcAft>
                <a:buNone/>
              </a:pPr>
              <a:r>
                <a:rPr lang="es" sz="700"/>
                <a:t>lon              	3220</a:t>
              </a:r>
              <a:endParaRPr sz="700"/>
            </a:p>
            <a:p>
              <a:pPr indent="0" lvl="0" marL="0" rtl="0" algn="r">
                <a:spcBef>
                  <a:spcPts val="0"/>
                </a:spcBef>
                <a:spcAft>
                  <a:spcPts val="0"/>
                </a:spcAft>
                <a:buNone/>
              </a:pPr>
              <a:r>
                <a:rPr lang="es" sz="700"/>
                <a:t>bathrooms       	  775</a:t>
              </a:r>
              <a:endParaRPr sz="700"/>
            </a:p>
            <a:p>
              <a:pPr indent="0" lvl="0" marL="0" rtl="0" algn="r">
                <a:spcBef>
                  <a:spcPts val="0"/>
                </a:spcBef>
                <a:spcAft>
                  <a:spcPts val="0"/>
                </a:spcAft>
                <a:buNone/>
              </a:pPr>
              <a:r>
                <a:rPr lang="es" sz="700"/>
                <a:t>surface_covered 	  456</a:t>
              </a:r>
              <a:endParaRPr sz="700"/>
            </a:p>
          </p:txBody>
        </p:sp>
        <p:grpSp>
          <p:nvGrpSpPr>
            <p:cNvPr id="347" name="Google Shape;347;p18"/>
            <p:cNvGrpSpPr/>
            <p:nvPr/>
          </p:nvGrpSpPr>
          <p:grpSpPr>
            <a:xfrm rot="-2700000">
              <a:off x="5735223" y="784522"/>
              <a:ext cx="939428" cy="638613"/>
              <a:chOff x="1756788" y="820524"/>
              <a:chExt cx="939437" cy="638619"/>
            </a:xfrm>
          </p:grpSpPr>
          <p:sp>
            <p:nvSpPr>
              <p:cNvPr id="348" name="Google Shape;348;p18"/>
              <p:cNvSpPr/>
              <p:nvPr/>
            </p:nvSpPr>
            <p:spPr>
              <a:xfrm rot="2993710">
                <a:off x="2272224" y="1036339"/>
                <a:ext cx="353002" cy="350007"/>
              </a:xfrm>
              <a:prstGeom prst="ellipse">
                <a:avLst/>
              </a:prstGeom>
              <a:solidFill>
                <a:srgbClr val="00FF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a:t>2</a:t>
                </a:r>
                <a:endParaRPr/>
              </a:p>
            </p:txBody>
          </p:sp>
          <p:sp>
            <p:nvSpPr>
              <p:cNvPr id="349" name="Google Shape;349;p18"/>
              <p:cNvSpPr/>
              <p:nvPr/>
            </p:nvSpPr>
            <p:spPr>
              <a:xfrm rot="998492">
                <a:off x="1798381" y="882398"/>
                <a:ext cx="485015" cy="361053"/>
              </a:xfrm>
              <a:prstGeom prst="stripedRightArrow">
                <a:avLst>
                  <a:gd fmla="val 42675" name="adj1"/>
                  <a:gd fmla="val 55224" name="adj2"/>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0" name="Google Shape;350;p18"/>
            <p:cNvSpPr txBox="1"/>
            <p:nvPr/>
          </p:nvSpPr>
          <p:spPr>
            <a:xfrm>
              <a:off x="7628575" y="1371725"/>
              <a:ext cx="1511400" cy="1386300"/>
            </a:xfrm>
            <a:prstGeom prst="rect">
              <a:avLst/>
            </a:prstGeom>
            <a:solidFill>
              <a:srgbClr val="D0E0E3"/>
            </a:solidFill>
            <a:ln cap="flat" cmpd="sng" w="9525">
              <a:solidFill>
                <a:srgbClr val="93C47D"/>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lang="es" sz="700">
                  <a:latin typeface="Courier New"/>
                  <a:ea typeface="Courier New"/>
                  <a:cs typeface="Courier New"/>
                  <a:sym typeface="Courier New"/>
                </a:rPr>
                <a:t>#Poca cantidad de elementos Nan en lat y lon(alrededor del 3% del total) Decidí eliminarlos directamente.</a:t>
              </a:r>
              <a:endParaRPr sz="700">
                <a:latin typeface="Courier New"/>
                <a:ea typeface="Courier New"/>
                <a:cs typeface="Courier New"/>
                <a:sym typeface="Courier New"/>
              </a:endParaRPr>
            </a:p>
            <a:p>
              <a:pPr indent="0" lvl="0" marL="0" rtl="0" algn="l">
                <a:lnSpc>
                  <a:spcPct val="135714"/>
                </a:lnSpc>
                <a:spcBef>
                  <a:spcPts val="0"/>
                </a:spcBef>
                <a:spcAft>
                  <a:spcPts val="0"/>
                </a:spcAft>
                <a:buNone/>
              </a:pPr>
              <a:r>
                <a:rPr lang="es" sz="700">
                  <a:latin typeface="Courier New"/>
                  <a:ea typeface="Courier New"/>
                  <a:cs typeface="Courier New"/>
                  <a:sym typeface="Courier New"/>
                </a:rPr>
                <a:t>#Se imputó los Nan de bathrooms y surface covered con su mediana.</a:t>
              </a:r>
              <a:endParaRPr sz="700">
                <a:latin typeface="Courier New"/>
                <a:ea typeface="Courier New"/>
                <a:cs typeface="Courier New"/>
                <a:sym typeface="Courier New"/>
              </a:endParaRPr>
            </a:p>
            <a:p>
              <a:pPr indent="0" lvl="0" marL="0" rtl="0" algn="l">
                <a:spcBef>
                  <a:spcPts val="0"/>
                </a:spcBef>
                <a:spcAft>
                  <a:spcPts val="0"/>
                </a:spcAft>
                <a:buNone/>
              </a:pPr>
              <a:r>
                <a:t/>
              </a:r>
              <a:endParaRPr sz="1300">
                <a:latin typeface="Nunito"/>
                <a:ea typeface="Nunito"/>
                <a:cs typeface="Nunito"/>
                <a:sym typeface="Nunito"/>
              </a:endParaRPr>
            </a:p>
          </p:txBody>
        </p:sp>
      </p:grpSp>
      <p:grpSp>
        <p:nvGrpSpPr>
          <p:cNvPr id="351" name="Google Shape;351;p18"/>
          <p:cNvGrpSpPr/>
          <p:nvPr/>
        </p:nvGrpSpPr>
        <p:grpSpPr>
          <a:xfrm>
            <a:off x="5767900" y="2681934"/>
            <a:ext cx="3477201" cy="2047166"/>
            <a:chOff x="5767900" y="2681934"/>
            <a:chExt cx="3477201" cy="2047166"/>
          </a:xfrm>
        </p:grpSpPr>
        <p:sp>
          <p:nvSpPr>
            <p:cNvPr id="352" name="Google Shape;352;p18"/>
            <p:cNvSpPr txBox="1"/>
            <p:nvPr/>
          </p:nvSpPr>
          <p:spPr>
            <a:xfrm>
              <a:off x="5767900" y="3342800"/>
              <a:ext cx="3000000" cy="1386300"/>
            </a:xfrm>
            <a:prstGeom prst="rect">
              <a:avLst/>
            </a:prstGeom>
            <a:solidFill>
              <a:srgbClr val="D0E0E3"/>
            </a:solidFill>
            <a:ln cap="flat" cmpd="sng" w="9525">
              <a:solidFill>
                <a:srgbClr val="93C47D"/>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lang="es" sz="700">
                  <a:latin typeface="Courier New"/>
                  <a:ea typeface="Courier New"/>
                  <a:cs typeface="Courier New"/>
                  <a:sym typeface="Courier New"/>
                </a:rPr>
                <a:t>#se descartan ('start_date','end_date','l2','title','description') </a:t>
              </a:r>
              <a:endParaRPr sz="700">
                <a:latin typeface="Courier New"/>
                <a:ea typeface="Courier New"/>
                <a:cs typeface="Courier New"/>
                <a:sym typeface="Courier New"/>
              </a:endParaRPr>
            </a:p>
            <a:p>
              <a:pPr indent="0" lvl="0" marL="0" rtl="0" algn="l">
                <a:lnSpc>
                  <a:spcPct val="135714"/>
                </a:lnSpc>
                <a:spcBef>
                  <a:spcPts val="0"/>
                </a:spcBef>
                <a:spcAft>
                  <a:spcPts val="0"/>
                </a:spcAft>
                <a:buNone/>
              </a:pPr>
              <a:r>
                <a:rPr lang="es" sz="700">
                  <a:latin typeface="Courier New"/>
                  <a:ea typeface="Courier New"/>
                  <a:cs typeface="Courier New"/>
                  <a:sym typeface="Courier New"/>
                </a:rPr>
                <a:t>#</a:t>
              </a:r>
              <a:r>
                <a:rPr lang="es" sz="700">
                  <a:latin typeface="Courier New"/>
                  <a:ea typeface="Courier New"/>
                  <a:cs typeface="Courier New"/>
                  <a:sym typeface="Courier New"/>
                </a:rPr>
                <a:t>las variables categóricas que podrían influir en un modelo son  l3 y property_type</a:t>
              </a:r>
              <a:endParaRPr sz="700">
                <a:latin typeface="Courier New"/>
                <a:ea typeface="Courier New"/>
                <a:cs typeface="Courier New"/>
                <a:sym typeface="Courier New"/>
              </a:endParaRPr>
            </a:p>
            <a:p>
              <a:pPr indent="0" lvl="0" marL="0" rtl="0" algn="ctr">
                <a:lnSpc>
                  <a:spcPct val="135714"/>
                </a:lnSpc>
                <a:spcBef>
                  <a:spcPts val="0"/>
                </a:spcBef>
                <a:spcAft>
                  <a:spcPts val="0"/>
                </a:spcAft>
                <a:buNone/>
              </a:pPr>
              <a:r>
                <a:rPr lang="es" sz="700">
                  <a:highlight>
                    <a:srgbClr val="FFFFFF"/>
                  </a:highlight>
                  <a:latin typeface="Courier New"/>
                  <a:ea typeface="Courier New"/>
                  <a:cs typeface="Courier New"/>
                  <a:sym typeface="Courier New"/>
                </a:rPr>
                <a:t>(66230 × 70)</a:t>
              </a:r>
              <a:endParaRPr sz="700">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700">
                <a:latin typeface="Courier New"/>
                <a:ea typeface="Courier New"/>
                <a:cs typeface="Courier New"/>
                <a:sym typeface="Courier New"/>
              </a:endParaRPr>
            </a:p>
            <a:p>
              <a:pPr indent="0" lvl="0" marL="0" rtl="0" algn="l">
                <a:lnSpc>
                  <a:spcPct val="135714"/>
                </a:lnSpc>
                <a:spcBef>
                  <a:spcPts val="0"/>
                </a:spcBef>
                <a:spcAft>
                  <a:spcPts val="0"/>
                </a:spcAft>
                <a:buNone/>
              </a:pPr>
              <a:r>
                <a:rPr lang="es" sz="700">
                  <a:latin typeface="Courier New"/>
                  <a:ea typeface="Courier New"/>
                  <a:cs typeface="Courier New"/>
                  <a:sym typeface="Courier New"/>
                </a:rPr>
                <a:t>#Como no son variables ordinales se realiza un OneHot Encoding que me separa las variables en dummies, no ordinales.</a:t>
              </a:r>
              <a:endParaRPr sz="700">
                <a:latin typeface="Nunito"/>
                <a:ea typeface="Nunito"/>
                <a:cs typeface="Nunito"/>
                <a:sym typeface="Nunito"/>
              </a:endParaRPr>
            </a:p>
          </p:txBody>
        </p:sp>
        <p:grpSp>
          <p:nvGrpSpPr>
            <p:cNvPr id="353" name="Google Shape;353;p18"/>
            <p:cNvGrpSpPr/>
            <p:nvPr/>
          </p:nvGrpSpPr>
          <p:grpSpPr>
            <a:xfrm rot="4397519">
              <a:off x="8366945" y="2900546"/>
              <a:ext cx="910314" cy="610043"/>
              <a:chOff x="1756788" y="820524"/>
              <a:chExt cx="910297" cy="610031"/>
            </a:xfrm>
          </p:grpSpPr>
          <p:sp>
            <p:nvSpPr>
              <p:cNvPr id="354" name="Google Shape;354;p18"/>
              <p:cNvSpPr/>
              <p:nvPr/>
            </p:nvSpPr>
            <p:spPr>
              <a:xfrm rot="-4395527">
                <a:off x="2272153" y="1036332"/>
                <a:ext cx="353064" cy="349846"/>
              </a:xfrm>
              <a:prstGeom prst="ellipse">
                <a:avLst/>
              </a:prstGeom>
              <a:solidFill>
                <a:srgbClr val="00FF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a:t>3</a:t>
                </a:r>
                <a:endParaRPr/>
              </a:p>
            </p:txBody>
          </p:sp>
          <p:sp>
            <p:nvSpPr>
              <p:cNvPr id="355" name="Google Shape;355;p18"/>
              <p:cNvSpPr/>
              <p:nvPr/>
            </p:nvSpPr>
            <p:spPr>
              <a:xfrm rot="998492">
                <a:off x="1798381" y="882398"/>
                <a:ext cx="485015" cy="361053"/>
              </a:xfrm>
              <a:prstGeom prst="stripedRightArrow">
                <a:avLst>
                  <a:gd fmla="val 42675" name="adj1"/>
                  <a:gd fmla="val 55224" name="adj2"/>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56" name="Google Shape;356;p18"/>
          <p:cNvGrpSpPr/>
          <p:nvPr/>
        </p:nvGrpSpPr>
        <p:grpSpPr>
          <a:xfrm>
            <a:off x="2537675" y="2994639"/>
            <a:ext cx="3320616" cy="1650911"/>
            <a:chOff x="2537675" y="2994639"/>
            <a:chExt cx="3320616" cy="1650911"/>
          </a:xfrm>
        </p:grpSpPr>
        <p:sp>
          <p:nvSpPr>
            <p:cNvPr id="357" name="Google Shape;357;p18"/>
            <p:cNvSpPr txBox="1"/>
            <p:nvPr/>
          </p:nvSpPr>
          <p:spPr>
            <a:xfrm>
              <a:off x="2537675" y="3080750"/>
              <a:ext cx="2450700" cy="1564800"/>
            </a:xfrm>
            <a:prstGeom prst="rect">
              <a:avLst/>
            </a:prstGeom>
            <a:solidFill>
              <a:srgbClr val="D0E0E3"/>
            </a:solidFill>
            <a:ln cap="flat" cmpd="sng" w="9525">
              <a:solidFill>
                <a:srgbClr val="6AA84F"/>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00000"/>
                </a:lnSpc>
                <a:spcBef>
                  <a:spcPts val="1200"/>
                </a:spcBef>
                <a:spcAft>
                  <a:spcPts val="0"/>
                </a:spcAft>
                <a:buNone/>
              </a:pPr>
              <a:r>
                <a:rPr lang="es" sz="800"/>
                <a:t> Escalo empleando el método RobustScaler</a:t>
              </a:r>
              <a:endParaRPr sz="800"/>
            </a:p>
            <a:p>
              <a:pPr indent="0" lvl="0" marL="0" rtl="0" algn="ctr">
                <a:lnSpc>
                  <a:spcPct val="100000"/>
                </a:lnSpc>
                <a:spcBef>
                  <a:spcPts val="1200"/>
                </a:spcBef>
                <a:spcAft>
                  <a:spcPts val="0"/>
                </a:spcAft>
                <a:buNone/>
              </a:pPr>
              <a:r>
                <a:rPr lang="es" sz="800"/>
                <a:t>El valor estandarizado se calcula como </a:t>
              </a:r>
              <a:endParaRPr sz="800"/>
            </a:p>
            <a:p>
              <a:pPr indent="0" lvl="0" marL="0" rtl="0" algn="ctr">
                <a:lnSpc>
                  <a:spcPct val="100000"/>
                </a:lnSpc>
                <a:spcBef>
                  <a:spcPts val="1200"/>
                </a:spcBef>
                <a:spcAft>
                  <a:spcPts val="0"/>
                </a:spcAft>
                <a:buNone/>
              </a:pPr>
              <a:r>
                <a:rPr lang="es" sz="800"/>
                <a:t>(value – median) / (p75 – p25)</a:t>
              </a:r>
              <a:r>
                <a:rPr lang="es" sz="800">
                  <a:uFill>
                    <a:noFill/>
                  </a:uFill>
                  <a:hlinkClick r:id="rId6"/>
                </a:rPr>
                <a:t> </a:t>
              </a:r>
              <a:endParaRPr sz="800"/>
            </a:p>
            <a:p>
              <a:pPr indent="0" lvl="0" marL="0" rtl="0" algn="ctr">
                <a:lnSpc>
                  <a:spcPct val="100000"/>
                </a:lnSpc>
                <a:spcBef>
                  <a:spcPts val="1200"/>
                </a:spcBef>
                <a:spcAft>
                  <a:spcPts val="1200"/>
                </a:spcAft>
                <a:buNone/>
              </a:pPr>
              <a:r>
                <a:rPr lang="es" sz="800"/>
                <a:t>La unidad de los datos escalados serán unidades de IQR en función de cuánta distancia estoy respecto a la mediana de mis datos.</a:t>
              </a:r>
              <a:endParaRPr sz="800"/>
            </a:p>
          </p:txBody>
        </p:sp>
        <p:grpSp>
          <p:nvGrpSpPr>
            <p:cNvPr id="358" name="Google Shape;358;p18"/>
            <p:cNvGrpSpPr/>
            <p:nvPr/>
          </p:nvGrpSpPr>
          <p:grpSpPr>
            <a:xfrm rot="8540707">
              <a:off x="4822787" y="3214969"/>
              <a:ext cx="938606" cy="637259"/>
              <a:chOff x="1756788" y="820524"/>
              <a:chExt cx="938612" cy="637263"/>
            </a:xfrm>
          </p:grpSpPr>
          <p:sp>
            <p:nvSpPr>
              <p:cNvPr id="359" name="Google Shape;359;p18"/>
              <p:cNvSpPr/>
              <p:nvPr/>
            </p:nvSpPr>
            <p:spPr>
              <a:xfrm rot="-8539292">
                <a:off x="2272352" y="1036271"/>
                <a:ext cx="352895" cy="350133"/>
              </a:xfrm>
              <a:prstGeom prst="ellipse">
                <a:avLst/>
              </a:prstGeom>
              <a:solidFill>
                <a:srgbClr val="00FF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a:t>4</a:t>
                </a:r>
                <a:endParaRPr/>
              </a:p>
            </p:txBody>
          </p:sp>
          <p:sp>
            <p:nvSpPr>
              <p:cNvPr id="360" name="Google Shape;360;p18"/>
              <p:cNvSpPr/>
              <p:nvPr/>
            </p:nvSpPr>
            <p:spPr>
              <a:xfrm rot="998492">
                <a:off x="1798381" y="882398"/>
                <a:ext cx="485015" cy="361053"/>
              </a:xfrm>
              <a:prstGeom prst="stripedRightArrow">
                <a:avLst>
                  <a:gd fmla="val 42675" name="adj1"/>
                  <a:gd fmla="val 55224" name="adj2"/>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61" name="Google Shape;361;p18"/>
          <p:cNvGrpSpPr/>
          <p:nvPr/>
        </p:nvGrpSpPr>
        <p:grpSpPr>
          <a:xfrm>
            <a:off x="634422" y="3356188"/>
            <a:ext cx="1671117" cy="1294925"/>
            <a:chOff x="634425" y="3283559"/>
            <a:chExt cx="1671117" cy="2194416"/>
          </a:xfrm>
        </p:grpSpPr>
        <p:sp>
          <p:nvSpPr>
            <p:cNvPr id="362" name="Google Shape;362;p18"/>
            <p:cNvSpPr/>
            <p:nvPr/>
          </p:nvSpPr>
          <p:spPr>
            <a:xfrm flipH="1" rot="-5399110">
              <a:off x="1052142" y="3189509"/>
              <a:ext cx="1159200" cy="1347300"/>
            </a:xfrm>
            <a:prstGeom prst="bentArrow">
              <a:avLst>
                <a:gd fmla="val 25000" name="adj1"/>
                <a:gd fmla="val 26551" name="adj2"/>
                <a:gd fmla="val 25000" name="adj3"/>
                <a:gd fmla="val 57934" name="adj4"/>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18"/>
            <p:cNvSpPr txBox="1"/>
            <p:nvPr/>
          </p:nvSpPr>
          <p:spPr>
            <a:xfrm>
              <a:off x="634425" y="4362275"/>
              <a:ext cx="1347600" cy="111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latin typeface="Nunito"/>
                  <a:ea typeface="Nunito"/>
                  <a:cs typeface="Nunito"/>
                  <a:sym typeface="Nunito"/>
                </a:rPr>
                <a:t>Estamos listos</a:t>
              </a:r>
              <a:endParaRPr>
                <a:latin typeface="Nunito"/>
                <a:ea typeface="Nunito"/>
                <a:cs typeface="Nunito"/>
                <a:sym typeface="Nunito"/>
              </a:endParaRPr>
            </a:p>
            <a:p>
              <a:pPr indent="0" lvl="0" marL="0" rtl="0" algn="l">
                <a:spcBef>
                  <a:spcPts val="0"/>
                </a:spcBef>
                <a:spcAft>
                  <a:spcPts val="0"/>
                </a:spcAft>
                <a:buNone/>
              </a:pPr>
              <a:r>
                <a:rPr lang="es">
                  <a:latin typeface="Nunito"/>
                  <a:ea typeface="Nunito"/>
                  <a:cs typeface="Nunito"/>
                  <a:sym typeface="Nunito"/>
                </a:rPr>
                <a:t>para Modelar</a:t>
              </a:r>
              <a:endParaRPr>
                <a:latin typeface="Nunito"/>
                <a:ea typeface="Nunito"/>
                <a:cs typeface="Nunito"/>
                <a:sym typeface="Nunito"/>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4"/>
                                        </p:tgtEl>
                                        <p:attrNameLst>
                                          <p:attrName>style.visibility</p:attrName>
                                        </p:attrNameLst>
                                      </p:cBhvr>
                                      <p:to>
                                        <p:strVal val="visible"/>
                                      </p:to>
                                    </p:set>
                                    <p:animEffect filter="fade" transition="in">
                                      <p:cBhvr>
                                        <p:cTn dur="1000"/>
                                        <p:tgtEl>
                                          <p:spTgt spid="33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4"/>
                                        </p:tgtEl>
                                        <p:attrNameLst>
                                          <p:attrName>style.visibility</p:attrName>
                                        </p:attrNameLst>
                                      </p:cBhvr>
                                      <p:to>
                                        <p:strVal val="visible"/>
                                      </p:to>
                                    </p:set>
                                    <p:animEffect filter="fade" transition="in">
                                      <p:cBhvr>
                                        <p:cTn dur="500"/>
                                        <p:tgtEl>
                                          <p:spTgt spid="34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1"/>
                                        </p:tgtEl>
                                        <p:attrNameLst>
                                          <p:attrName>style.visibility</p:attrName>
                                        </p:attrNameLst>
                                      </p:cBhvr>
                                      <p:to>
                                        <p:strVal val="visible"/>
                                      </p:to>
                                    </p:set>
                                    <p:animEffect filter="fade" transition="in">
                                      <p:cBhvr>
                                        <p:cTn dur="500"/>
                                        <p:tgtEl>
                                          <p:spTgt spid="35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6"/>
                                        </p:tgtEl>
                                        <p:attrNameLst>
                                          <p:attrName>style.visibility</p:attrName>
                                        </p:attrNameLst>
                                      </p:cBhvr>
                                      <p:to>
                                        <p:strVal val="visible"/>
                                      </p:to>
                                    </p:set>
                                    <p:animEffect filter="fade" transition="in">
                                      <p:cBhvr>
                                        <p:cTn dur="500"/>
                                        <p:tgtEl>
                                          <p:spTgt spid="35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1"/>
                                        </p:tgtEl>
                                        <p:attrNameLst>
                                          <p:attrName>style.visibility</p:attrName>
                                        </p:attrNameLst>
                                      </p:cBhvr>
                                      <p:to>
                                        <p:strVal val="visible"/>
                                      </p:to>
                                    </p:set>
                                    <p:animEffect filter="fade" transition="in">
                                      <p:cBhvr>
                                        <p:cTn dur="1000"/>
                                        <p:tgtEl>
                                          <p:spTgt spid="36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367" name="Shape 367"/>
        <p:cNvGrpSpPr/>
        <p:nvPr/>
      </p:nvGrpSpPr>
      <p:grpSpPr>
        <a:xfrm>
          <a:off x="0" y="0"/>
          <a:ext cx="0" cy="0"/>
          <a:chOff x="0" y="0"/>
          <a:chExt cx="0" cy="0"/>
        </a:xfrm>
      </p:grpSpPr>
      <p:sp>
        <p:nvSpPr>
          <p:cNvPr id="368" name="Google Shape;368;p19"/>
          <p:cNvSpPr/>
          <p:nvPr/>
        </p:nvSpPr>
        <p:spPr>
          <a:xfrm>
            <a:off x="1325358" y="597533"/>
            <a:ext cx="574552" cy="6087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69" name="Google Shape;369;p19"/>
          <p:cNvCxnSpPr>
            <a:stCxn id="368" idx="6"/>
            <a:endCxn id="370" idx="2"/>
          </p:cNvCxnSpPr>
          <p:nvPr/>
        </p:nvCxnSpPr>
        <p:spPr>
          <a:xfrm>
            <a:off x="1899910" y="901883"/>
            <a:ext cx="4591200" cy="0"/>
          </a:xfrm>
          <a:prstGeom prst="straightConnector1">
            <a:avLst/>
          </a:prstGeom>
          <a:noFill/>
          <a:ln cap="flat" cmpd="sng" w="19050">
            <a:solidFill>
              <a:schemeClr val="dk1"/>
            </a:solidFill>
            <a:prstDash val="dot"/>
            <a:round/>
            <a:headEnd len="med" w="med" type="none"/>
            <a:tailEnd len="med" w="med" type="none"/>
          </a:ln>
        </p:spPr>
      </p:cxnSp>
      <p:sp>
        <p:nvSpPr>
          <p:cNvPr id="370" name="Google Shape;370;p19"/>
          <p:cNvSpPr/>
          <p:nvPr/>
        </p:nvSpPr>
        <p:spPr>
          <a:xfrm>
            <a:off x="6491237" y="141650"/>
            <a:ext cx="1435200" cy="15204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71" name="Google Shape;371;p19"/>
          <p:cNvCxnSpPr/>
          <p:nvPr/>
        </p:nvCxnSpPr>
        <p:spPr>
          <a:xfrm>
            <a:off x="157725" y="2471300"/>
            <a:ext cx="8100" cy="1791300"/>
          </a:xfrm>
          <a:prstGeom prst="straightConnector1">
            <a:avLst/>
          </a:prstGeom>
          <a:noFill/>
          <a:ln cap="flat" cmpd="sng" w="9525">
            <a:solidFill>
              <a:srgbClr val="B7B7B7"/>
            </a:solidFill>
            <a:prstDash val="solid"/>
            <a:round/>
            <a:headEnd len="med" w="med" type="none"/>
            <a:tailEnd len="med" w="med" type="none"/>
          </a:ln>
        </p:spPr>
      </p:cxnSp>
      <p:sp>
        <p:nvSpPr>
          <p:cNvPr id="372" name="Google Shape;372;p19"/>
          <p:cNvSpPr txBox="1"/>
          <p:nvPr>
            <p:ph type="title"/>
          </p:nvPr>
        </p:nvSpPr>
        <p:spPr>
          <a:xfrm>
            <a:off x="1357462" y="705812"/>
            <a:ext cx="1814100" cy="392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 sz="1700">
                <a:solidFill>
                  <a:srgbClr val="000000"/>
                </a:solidFill>
              </a:rPr>
              <a:t>ML</a:t>
            </a:r>
            <a:r>
              <a:rPr lang="es" sz="1700">
                <a:solidFill>
                  <a:schemeClr val="dk1"/>
                </a:solidFill>
              </a:rPr>
              <a:t>1</a:t>
            </a:r>
            <a:endParaRPr sz="1700">
              <a:solidFill>
                <a:schemeClr val="dk1"/>
              </a:solidFill>
            </a:endParaRPr>
          </a:p>
        </p:txBody>
      </p:sp>
      <p:sp>
        <p:nvSpPr>
          <p:cNvPr id="373" name="Google Shape;373;p19"/>
          <p:cNvSpPr txBox="1"/>
          <p:nvPr>
            <p:ph idx="1" type="body"/>
          </p:nvPr>
        </p:nvSpPr>
        <p:spPr>
          <a:xfrm>
            <a:off x="3274150" y="1571625"/>
            <a:ext cx="1478100" cy="800100"/>
          </a:xfrm>
          <a:prstGeom prst="rect">
            <a:avLst/>
          </a:prstGeom>
          <a:solidFill>
            <a:srgbClr val="C9DAF8"/>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just">
              <a:lnSpc>
                <a:spcPct val="100000"/>
              </a:lnSpc>
              <a:spcBef>
                <a:spcPts val="0"/>
              </a:spcBef>
              <a:spcAft>
                <a:spcPts val="1200"/>
              </a:spcAft>
              <a:buNone/>
            </a:pPr>
            <a:r>
              <a:rPr lang="es" sz="750">
                <a:solidFill>
                  <a:srgbClr val="000000"/>
                </a:solidFill>
                <a:latin typeface="Courier New"/>
                <a:ea typeface="Courier New"/>
                <a:cs typeface="Courier New"/>
                <a:sym typeface="Courier New"/>
              </a:rPr>
              <a:t>El preprocesamiento de los datos contribuyó a la disminución del error respecto a los encontrados en el primer proyecto.</a:t>
            </a:r>
            <a:endParaRPr sz="1200"/>
          </a:p>
        </p:txBody>
      </p:sp>
      <p:sp>
        <p:nvSpPr>
          <p:cNvPr id="374" name="Google Shape;374;p19"/>
          <p:cNvSpPr txBox="1"/>
          <p:nvPr>
            <p:ph type="title"/>
          </p:nvPr>
        </p:nvSpPr>
        <p:spPr>
          <a:xfrm>
            <a:off x="6429012" y="705795"/>
            <a:ext cx="1814100" cy="392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 sz="1700">
                <a:solidFill>
                  <a:srgbClr val="000000"/>
                </a:solidFill>
              </a:rPr>
              <a:t>Optimización</a:t>
            </a:r>
            <a:endParaRPr sz="1700">
              <a:solidFill>
                <a:srgbClr val="000000"/>
              </a:solidFill>
            </a:endParaRPr>
          </a:p>
        </p:txBody>
      </p:sp>
      <p:sp>
        <p:nvSpPr>
          <p:cNvPr id="375" name="Google Shape;375;p19"/>
          <p:cNvSpPr/>
          <p:nvPr/>
        </p:nvSpPr>
        <p:spPr>
          <a:xfrm>
            <a:off x="0" y="0"/>
            <a:ext cx="9161100" cy="552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19"/>
          <p:cNvSpPr txBox="1"/>
          <p:nvPr>
            <p:ph type="title"/>
          </p:nvPr>
        </p:nvSpPr>
        <p:spPr>
          <a:xfrm>
            <a:off x="311700" y="-8500"/>
            <a:ext cx="8520600" cy="486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2500">
                <a:solidFill>
                  <a:schemeClr val="lt1"/>
                </a:solidFill>
              </a:rPr>
              <a:t>Modelos con </a:t>
            </a:r>
            <a:r>
              <a:rPr lang="es" sz="2500">
                <a:solidFill>
                  <a:schemeClr val="lt1"/>
                </a:solidFill>
              </a:rPr>
              <a:t>Preprocesamiento</a:t>
            </a:r>
            <a:endParaRPr/>
          </a:p>
          <a:p>
            <a:pPr indent="0" lvl="0" marL="0" rtl="0" algn="ctr">
              <a:spcBef>
                <a:spcPts val="0"/>
              </a:spcBef>
              <a:spcAft>
                <a:spcPts val="400"/>
              </a:spcAft>
              <a:buNone/>
            </a:pPr>
            <a:r>
              <a:t/>
            </a:r>
            <a:endParaRPr i="1" sz="1600"/>
          </a:p>
        </p:txBody>
      </p:sp>
      <p:grpSp>
        <p:nvGrpSpPr>
          <p:cNvPr id="377" name="Google Shape;377;p19"/>
          <p:cNvGrpSpPr/>
          <p:nvPr/>
        </p:nvGrpSpPr>
        <p:grpSpPr>
          <a:xfrm>
            <a:off x="273063" y="1688704"/>
            <a:ext cx="2937162" cy="3356496"/>
            <a:chOff x="425375" y="1649854"/>
            <a:chExt cx="2937162" cy="3356496"/>
          </a:xfrm>
        </p:grpSpPr>
        <p:pic>
          <p:nvPicPr>
            <p:cNvPr id="378" name="Google Shape;378;p19"/>
            <p:cNvPicPr preferRelativeResize="0"/>
            <p:nvPr/>
          </p:nvPicPr>
          <p:blipFill>
            <a:blip r:embed="rId3">
              <a:alphaModFix/>
            </a:blip>
            <a:stretch>
              <a:fillRect/>
            </a:stretch>
          </p:blipFill>
          <p:spPr>
            <a:xfrm>
              <a:off x="425375" y="1649854"/>
              <a:ext cx="2937162" cy="1658069"/>
            </a:xfrm>
            <a:prstGeom prst="rect">
              <a:avLst/>
            </a:prstGeom>
            <a:noFill/>
            <a:ln cap="flat" cmpd="sng" w="9525">
              <a:solidFill>
                <a:srgbClr val="000000"/>
              </a:solidFill>
              <a:prstDash val="solid"/>
              <a:round/>
              <a:headEnd len="sm" w="sm" type="none"/>
              <a:tailEnd len="sm" w="sm" type="none"/>
            </a:ln>
          </p:spPr>
        </p:pic>
        <p:pic>
          <p:nvPicPr>
            <p:cNvPr id="379" name="Google Shape;379;p19"/>
            <p:cNvPicPr preferRelativeResize="0"/>
            <p:nvPr/>
          </p:nvPicPr>
          <p:blipFill>
            <a:blip r:embed="rId4">
              <a:alphaModFix/>
            </a:blip>
            <a:stretch>
              <a:fillRect/>
            </a:stretch>
          </p:blipFill>
          <p:spPr>
            <a:xfrm>
              <a:off x="425375" y="3348288"/>
              <a:ext cx="2937150" cy="1658062"/>
            </a:xfrm>
            <a:prstGeom prst="rect">
              <a:avLst/>
            </a:prstGeom>
            <a:noFill/>
            <a:ln cap="flat" cmpd="sng" w="9525">
              <a:solidFill>
                <a:srgbClr val="000000"/>
              </a:solidFill>
              <a:prstDash val="solid"/>
              <a:round/>
              <a:headEnd len="sm" w="sm" type="none"/>
              <a:tailEnd len="sm" w="sm" type="none"/>
            </a:ln>
          </p:spPr>
        </p:pic>
        <p:sp>
          <p:nvSpPr>
            <p:cNvPr id="380" name="Google Shape;380;p19"/>
            <p:cNvSpPr txBox="1"/>
            <p:nvPr/>
          </p:nvSpPr>
          <p:spPr>
            <a:xfrm>
              <a:off x="1994800" y="2305938"/>
              <a:ext cx="387000" cy="193500"/>
            </a:xfrm>
            <a:prstGeom prst="rect">
              <a:avLst/>
            </a:prstGeom>
            <a:noFill/>
            <a:ln>
              <a:noFill/>
            </a:ln>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lang="es" sz="750">
                  <a:solidFill>
                    <a:srgbClr val="008000"/>
                  </a:solidFill>
                  <a:highlight>
                    <a:srgbClr val="FFFFFE"/>
                  </a:highlight>
                  <a:latin typeface="Courier New"/>
                  <a:ea typeface="Courier New"/>
                  <a:cs typeface="Courier New"/>
                  <a:sym typeface="Courier New"/>
                </a:rPr>
                <a:t>29%</a:t>
              </a:r>
              <a:endParaRPr sz="450">
                <a:latin typeface="Nunito"/>
                <a:ea typeface="Nunito"/>
                <a:cs typeface="Nunito"/>
                <a:sym typeface="Nunito"/>
              </a:endParaRPr>
            </a:p>
          </p:txBody>
        </p:sp>
        <p:sp>
          <p:nvSpPr>
            <p:cNvPr id="381" name="Google Shape;381;p19"/>
            <p:cNvSpPr txBox="1"/>
            <p:nvPr/>
          </p:nvSpPr>
          <p:spPr>
            <a:xfrm>
              <a:off x="1700450" y="2305950"/>
              <a:ext cx="387000" cy="193500"/>
            </a:xfrm>
            <a:prstGeom prst="rect">
              <a:avLst/>
            </a:prstGeom>
            <a:noFill/>
            <a:ln>
              <a:noFill/>
            </a:ln>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lang="es" sz="750">
                  <a:solidFill>
                    <a:srgbClr val="008000"/>
                  </a:solidFill>
                  <a:highlight>
                    <a:srgbClr val="FFFFFE"/>
                  </a:highlight>
                  <a:latin typeface="Courier New"/>
                  <a:ea typeface="Courier New"/>
                  <a:cs typeface="Courier New"/>
                  <a:sym typeface="Courier New"/>
                </a:rPr>
                <a:t>34%</a:t>
              </a:r>
              <a:endParaRPr sz="750">
                <a:solidFill>
                  <a:srgbClr val="008000"/>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750">
                <a:solidFill>
                  <a:srgbClr val="008000"/>
                </a:solidFill>
                <a:highlight>
                  <a:srgbClr val="FFFFFE"/>
                </a:highlight>
                <a:latin typeface="Courier New"/>
                <a:ea typeface="Courier New"/>
                <a:cs typeface="Courier New"/>
                <a:sym typeface="Courier New"/>
              </a:endParaRPr>
            </a:p>
          </p:txBody>
        </p:sp>
        <p:sp>
          <p:nvSpPr>
            <p:cNvPr id="382" name="Google Shape;382;p19"/>
            <p:cNvSpPr txBox="1"/>
            <p:nvPr/>
          </p:nvSpPr>
          <p:spPr>
            <a:xfrm>
              <a:off x="2582200" y="2504150"/>
              <a:ext cx="387000" cy="258300"/>
            </a:xfrm>
            <a:prstGeom prst="rect">
              <a:avLst/>
            </a:prstGeom>
            <a:noFill/>
            <a:ln>
              <a:noFill/>
            </a:ln>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lang="es" sz="750">
                  <a:solidFill>
                    <a:srgbClr val="008000"/>
                  </a:solidFill>
                  <a:highlight>
                    <a:srgbClr val="FFFFFE"/>
                  </a:highlight>
                  <a:latin typeface="Courier New"/>
                  <a:ea typeface="Courier New"/>
                  <a:cs typeface="Courier New"/>
                  <a:sym typeface="Courier New"/>
                </a:rPr>
                <a:t>58%</a:t>
              </a:r>
              <a:endParaRPr sz="1100">
                <a:latin typeface="Nunito"/>
                <a:ea typeface="Nunito"/>
                <a:cs typeface="Nunito"/>
                <a:sym typeface="Nunito"/>
              </a:endParaRPr>
            </a:p>
          </p:txBody>
        </p:sp>
        <p:sp>
          <p:nvSpPr>
            <p:cNvPr id="383" name="Google Shape;383;p19"/>
            <p:cNvSpPr txBox="1"/>
            <p:nvPr/>
          </p:nvSpPr>
          <p:spPr>
            <a:xfrm>
              <a:off x="2881638" y="2504150"/>
              <a:ext cx="387000" cy="258300"/>
            </a:xfrm>
            <a:prstGeom prst="rect">
              <a:avLst/>
            </a:prstGeom>
            <a:noFill/>
            <a:ln>
              <a:noFill/>
            </a:ln>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lang="es" sz="750">
                  <a:solidFill>
                    <a:srgbClr val="008000"/>
                  </a:solidFill>
                  <a:highlight>
                    <a:srgbClr val="FFFFFE"/>
                  </a:highlight>
                  <a:latin typeface="Courier New"/>
                  <a:ea typeface="Courier New"/>
                  <a:cs typeface="Courier New"/>
                  <a:sym typeface="Courier New"/>
                </a:rPr>
                <a:t>59%</a:t>
              </a:r>
              <a:endParaRPr sz="1100">
                <a:latin typeface="Nunito"/>
                <a:ea typeface="Nunito"/>
                <a:cs typeface="Nunito"/>
                <a:sym typeface="Nunito"/>
              </a:endParaRPr>
            </a:p>
          </p:txBody>
        </p:sp>
        <p:sp>
          <p:nvSpPr>
            <p:cNvPr id="384" name="Google Shape;384;p19"/>
            <p:cNvSpPr txBox="1"/>
            <p:nvPr/>
          </p:nvSpPr>
          <p:spPr>
            <a:xfrm>
              <a:off x="1700450" y="3971975"/>
              <a:ext cx="387000" cy="258300"/>
            </a:xfrm>
            <a:prstGeom prst="rect">
              <a:avLst/>
            </a:prstGeom>
            <a:noFill/>
            <a:ln>
              <a:noFill/>
            </a:ln>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lang="es" sz="750">
                  <a:solidFill>
                    <a:srgbClr val="008000"/>
                  </a:solidFill>
                  <a:highlight>
                    <a:srgbClr val="FFFFFE"/>
                  </a:highlight>
                  <a:latin typeface="Courier New"/>
                  <a:ea typeface="Courier New"/>
                  <a:cs typeface="Courier New"/>
                  <a:sym typeface="Courier New"/>
                </a:rPr>
                <a:t>31%</a:t>
              </a:r>
              <a:endParaRPr sz="1100">
                <a:latin typeface="Nunito"/>
                <a:ea typeface="Nunito"/>
                <a:cs typeface="Nunito"/>
                <a:sym typeface="Nunito"/>
              </a:endParaRPr>
            </a:p>
          </p:txBody>
        </p:sp>
        <p:sp>
          <p:nvSpPr>
            <p:cNvPr id="385" name="Google Shape;385;p19"/>
            <p:cNvSpPr txBox="1"/>
            <p:nvPr/>
          </p:nvSpPr>
          <p:spPr>
            <a:xfrm>
              <a:off x="1994800" y="3971975"/>
              <a:ext cx="387000" cy="258300"/>
            </a:xfrm>
            <a:prstGeom prst="rect">
              <a:avLst/>
            </a:prstGeom>
            <a:noFill/>
            <a:ln>
              <a:noFill/>
            </a:ln>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lang="es" sz="750">
                  <a:solidFill>
                    <a:srgbClr val="008000"/>
                  </a:solidFill>
                  <a:highlight>
                    <a:srgbClr val="FFFFFE"/>
                  </a:highlight>
                  <a:latin typeface="Courier New"/>
                  <a:ea typeface="Courier New"/>
                  <a:cs typeface="Courier New"/>
                  <a:sym typeface="Courier New"/>
                </a:rPr>
                <a:t>18%</a:t>
              </a:r>
              <a:endParaRPr sz="1100">
                <a:latin typeface="Nunito"/>
                <a:ea typeface="Nunito"/>
                <a:cs typeface="Nunito"/>
                <a:sym typeface="Nunito"/>
              </a:endParaRPr>
            </a:p>
          </p:txBody>
        </p:sp>
        <p:sp>
          <p:nvSpPr>
            <p:cNvPr id="386" name="Google Shape;386;p19"/>
            <p:cNvSpPr txBox="1"/>
            <p:nvPr/>
          </p:nvSpPr>
          <p:spPr>
            <a:xfrm>
              <a:off x="2570900" y="4156575"/>
              <a:ext cx="387000" cy="150600"/>
            </a:xfrm>
            <a:prstGeom prst="rect">
              <a:avLst/>
            </a:prstGeom>
            <a:noFill/>
            <a:ln>
              <a:noFill/>
            </a:ln>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lang="es" sz="750">
                  <a:solidFill>
                    <a:srgbClr val="008000"/>
                  </a:solidFill>
                  <a:highlight>
                    <a:srgbClr val="FFFFFE"/>
                  </a:highlight>
                  <a:latin typeface="Courier New"/>
                  <a:ea typeface="Courier New"/>
                  <a:cs typeface="Courier New"/>
                  <a:sym typeface="Courier New"/>
                </a:rPr>
                <a:t>56%</a:t>
              </a:r>
              <a:endParaRPr sz="1100">
                <a:latin typeface="Nunito"/>
                <a:ea typeface="Nunito"/>
                <a:cs typeface="Nunito"/>
                <a:sym typeface="Nunito"/>
              </a:endParaRPr>
            </a:p>
          </p:txBody>
        </p:sp>
        <p:sp>
          <p:nvSpPr>
            <p:cNvPr id="387" name="Google Shape;387;p19"/>
            <p:cNvSpPr txBox="1"/>
            <p:nvPr/>
          </p:nvSpPr>
          <p:spPr>
            <a:xfrm>
              <a:off x="2902975" y="4163950"/>
              <a:ext cx="387000" cy="193500"/>
            </a:xfrm>
            <a:prstGeom prst="rect">
              <a:avLst/>
            </a:prstGeom>
            <a:noFill/>
            <a:ln>
              <a:noFill/>
            </a:ln>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lang="es" sz="750">
                  <a:solidFill>
                    <a:srgbClr val="008000"/>
                  </a:solidFill>
                  <a:highlight>
                    <a:srgbClr val="FFFFFE"/>
                  </a:highlight>
                  <a:latin typeface="Courier New"/>
                  <a:ea typeface="Courier New"/>
                  <a:cs typeface="Courier New"/>
                  <a:sym typeface="Courier New"/>
                </a:rPr>
                <a:t>57%</a:t>
              </a:r>
              <a:endParaRPr sz="1100">
                <a:latin typeface="Nunito"/>
                <a:ea typeface="Nunito"/>
                <a:cs typeface="Nunito"/>
                <a:sym typeface="Nunito"/>
              </a:endParaRPr>
            </a:p>
          </p:txBody>
        </p:sp>
      </p:grpSp>
      <p:sp>
        <p:nvSpPr>
          <p:cNvPr id="388" name="Google Shape;388;p19"/>
          <p:cNvSpPr txBox="1"/>
          <p:nvPr/>
        </p:nvSpPr>
        <p:spPr>
          <a:xfrm>
            <a:off x="3449950" y="2471300"/>
            <a:ext cx="1419600" cy="1970700"/>
          </a:xfrm>
          <a:prstGeom prst="rect">
            <a:avLst/>
          </a:prstGeom>
          <a:solidFill>
            <a:srgbClr val="D9D2E9"/>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just">
              <a:lnSpc>
                <a:spcPct val="115000"/>
              </a:lnSpc>
              <a:spcBef>
                <a:spcPts val="0"/>
              </a:spcBef>
              <a:spcAft>
                <a:spcPts val="1200"/>
              </a:spcAft>
              <a:buNone/>
            </a:pPr>
            <a:r>
              <a:rPr lang="es" sz="750">
                <a:latin typeface="Courier New"/>
                <a:ea typeface="Courier New"/>
                <a:cs typeface="Courier New"/>
                <a:sym typeface="Courier New"/>
              </a:rPr>
              <a:t>La elección de estos modelos puede seguir viéndose afectada a que la separación de mis datos generan resultados sesgados a éstos mismos y los hiperparámetros de estos modelos sólo se buscaron a mano como en el proyecto 1 y no con un criterio más riguroso.</a:t>
            </a:r>
            <a:endParaRPr>
              <a:latin typeface="Nunito"/>
              <a:ea typeface="Nunito"/>
              <a:cs typeface="Nunito"/>
              <a:sym typeface="Nunito"/>
            </a:endParaRPr>
          </a:p>
        </p:txBody>
      </p:sp>
      <p:cxnSp>
        <p:nvCxnSpPr>
          <p:cNvPr id="389" name="Google Shape;389;p19"/>
          <p:cNvCxnSpPr/>
          <p:nvPr/>
        </p:nvCxnSpPr>
        <p:spPr>
          <a:xfrm>
            <a:off x="4977375" y="2471300"/>
            <a:ext cx="8100" cy="1791300"/>
          </a:xfrm>
          <a:prstGeom prst="straightConnector1">
            <a:avLst/>
          </a:prstGeom>
          <a:noFill/>
          <a:ln cap="flat" cmpd="sng" w="9525">
            <a:solidFill>
              <a:srgbClr val="B7B7B7"/>
            </a:solidFill>
            <a:prstDash val="solid"/>
            <a:round/>
            <a:headEnd len="med" w="med" type="none"/>
            <a:tailEnd len="med" w="med" type="none"/>
          </a:ln>
        </p:spPr>
      </p:cxnSp>
      <p:sp>
        <p:nvSpPr>
          <p:cNvPr id="390" name="Google Shape;390;p19"/>
          <p:cNvSpPr txBox="1"/>
          <p:nvPr/>
        </p:nvSpPr>
        <p:spPr>
          <a:xfrm>
            <a:off x="5507411" y="1019911"/>
            <a:ext cx="3542785" cy="1004369"/>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200"/>
              </a:spcBef>
              <a:spcAft>
                <a:spcPts val="0"/>
              </a:spcAft>
              <a:buNone/>
            </a:pPr>
            <a:r>
              <a:rPr lang="es" sz="1050">
                <a:solidFill>
                  <a:srgbClr val="008000"/>
                </a:solidFill>
                <a:highlight>
                  <a:srgbClr val="FFFFFE"/>
                </a:highlight>
                <a:latin typeface="Courier New"/>
                <a:ea typeface="Courier New"/>
                <a:cs typeface="Courier New"/>
                <a:sym typeface="Courier New"/>
              </a:rPr>
              <a:t>U</a:t>
            </a:r>
            <a:r>
              <a:rPr lang="es" sz="1050">
                <a:solidFill>
                  <a:srgbClr val="008000"/>
                </a:solidFill>
                <a:highlight>
                  <a:srgbClr val="FFFFFE"/>
                </a:highlight>
                <a:latin typeface="Courier New"/>
                <a:ea typeface="Courier New"/>
                <a:cs typeface="Courier New"/>
                <a:sym typeface="Courier New"/>
              </a:rPr>
              <a:t>n análisis más exhaustivo aprovechando las herramientas de Cross Validation y Grid - Random Search para obtener un score más concluyente.</a:t>
            </a:r>
            <a:endParaRPr sz="1050">
              <a:solidFill>
                <a:srgbClr val="008000"/>
              </a:solidFill>
              <a:highlight>
                <a:srgbClr val="FFFFFE"/>
              </a:highlight>
              <a:latin typeface="Courier New"/>
              <a:ea typeface="Courier New"/>
              <a:cs typeface="Courier New"/>
              <a:sym typeface="Courier New"/>
            </a:endParaRPr>
          </a:p>
          <a:p>
            <a:pPr indent="0" lvl="0" marL="0" rtl="0" algn="ctr">
              <a:lnSpc>
                <a:spcPct val="135714"/>
              </a:lnSpc>
              <a:spcBef>
                <a:spcPts val="1200"/>
              </a:spcBef>
              <a:spcAft>
                <a:spcPts val="0"/>
              </a:spcAft>
              <a:buNone/>
            </a:pPr>
            <a:r>
              <a:t/>
            </a:r>
            <a:endParaRPr sz="1050">
              <a:solidFill>
                <a:srgbClr val="008000"/>
              </a:solidFill>
              <a:highlight>
                <a:srgbClr val="FFFFFE"/>
              </a:highlight>
              <a:latin typeface="Courier New"/>
              <a:ea typeface="Courier New"/>
              <a:cs typeface="Courier New"/>
              <a:sym typeface="Courier New"/>
            </a:endParaRPr>
          </a:p>
          <a:p>
            <a:pPr indent="0" lvl="0" marL="0" rtl="0" algn="ctr">
              <a:spcBef>
                <a:spcPts val="0"/>
              </a:spcBef>
              <a:spcAft>
                <a:spcPts val="0"/>
              </a:spcAft>
              <a:buNone/>
            </a:pPr>
            <a:r>
              <a:t/>
            </a:r>
            <a:endParaRPr>
              <a:latin typeface="Nunito"/>
              <a:ea typeface="Nunito"/>
              <a:cs typeface="Nunito"/>
              <a:sym typeface="Nunito"/>
            </a:endParaRPr>
          </a:p>
        </p:txBody>
      </p:sp>
      <p:grpSp>
        <p:nvGrpSpPr>
          <p:cNvPr id="391" name="Google Shape;391;p19"/>
          <p:cNvGrpSpPr/>
          <p:nvPr/>
        </p:nvGrpSpPr>
        <p:grpSpPr>
          <a:xfrm>
            <a:off x="5093054" y="3079148"/>
            <a:ext cx="3957142" cy="1763285"/>
            <a:chOff x="5187738" y="2961225"/>
            <a:chExt cx="3862887" cy="1727525"/>
          </a:xfrm>
        </p:grpSpPr>
        <p:pic>
          <p:nvPicPr>
            <p:cNvPr id="392" name="Google Shape;392;p19"/>
            <p:cNvPicPr preferRelativeResize="0"/>
            <p:nvPr/>
          </p:nvPicPr>
          <p:blipFill>
            <a:blip r:embed="rId5">
              <a:alphaModFix/>
            </a:blip>
            <a:stretch>
              <a:fillRect/>
            </a:stretch>
          </p:blipFill>
          <p:spPr>
            <a:xfrm>
              <a:off x="5187738" y="2961225"/>
              <a:ext cx="1875200" cy="1727525"/>
            </a:xfrm>
            <a:prstGeom prst="rect">
              <a:avLst/>
            </a:prstGeom>
            <a:noFill/>
            <a:ln cap="flat" cmpd="sng" w="9525">
              <a:solidFill>
                <a:srgbClr val="000000"/>
              </a:solidFill>
              <a:prstDash val="solid"/>
              <a:round/>
              <a:headEnd len="sm" w="sm" type="none"/>
              <a:tailEnd len="sm" w="sm" type="none"/>
            </a:ln>
          </p:spPr>
        </p:pic>
        <p:pic>
          <p:nvPicPr>
            <p:cNvPr id="393" name="Google Shape;393;p19"/>
            <p:cNvPicPr preferRelativeResize="0"/>
            <p:nvPr/>
          </p:nvPicPr>
          <p:blipFill>
            <a:blip r:embed="rId6">
              <a:alphaModFix/>
            </a:blip>
            <a:stretch>
              <a:fillRect/>
            </a:stretch>
          </p:blipFill>
          <p:spPr>
            <a:xfrm>
              <a:off x="7175425" y="2961225"/>
              <a:ext cx="1875200" cy="1727525"/>
            </a:xfrm>
            <a:prstGeom prst="rect">
              <a:avLst/>
            </a:prstGeom>
            <a:noFill/>
            <a:ln cap="flat" cmpd="sng" w="9525">
              <a:solidFill>
                <a:srgbClr val="000000"/>
              </a:solidFill>
              <a:prstDash val="solid"/>
              <a:round/>
              <a:headEnd len="sm" w="sm" type="none"/>
              <a:tailEnd len="sm" w="sm" type="none"/>
            </a:ln>
          </p:spPr>
        </p:pic>
      </p:grpSp>
      <p:pic>
        <p:nvPicPr>
          <p:cNvPr id="394" name="Google Shape;394;p19"/>
          <p:cNvPicPr preferRelativeResize="0"/>
          <p:nvPr/>
        </p:nvPicPr>
        <p:blipFill>
          <a:blip r:embed="rId7">
            <a:alphaModFix/>
          </a:blip>
          <a:stretch>
            <a:fillRect/>
          </a:stretch>
        </p:blipFill>
        <p:spPr>
          <a:xfrm>
            <a:off x="5153973" y="2052911"/>
            <a:ext cx="3835300" cy="63538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9"/>
                                        </p:tgtEl>
                                        <p:attrNameLst>
                                          <p:attrName>style.visibility</p:attrName>
                                        </p:attrNameLst>
                                      </p:cBhvr>
                                      <p:to>
                                        <p:strVal val="visible"/>
                                      </p:to>
                                    </p:set>
                                    <p:animEffect filter="fade" transition="in">
                                      <p:cBhvr>
                                        <p:cTn dur="1000"/>
                                        <p:tgtEl>
                                          <p:spTgt spid="369"/>
                                        </p:tgtEl>
                                      </p:cBhvr>
                                    </p:animEffect>
                                  </p:childTnLst>
                                </p:cTn>
                              </p:par>
                              <p:par>
                                <p:cTn fill="hold" nodeType="withEffect" presetClass="entr" presetID="10" presetSubtype="0">
                                  <p:stCondLst>
                                    <p:cond delay="0"/>
                                  </p:stCondLst>
                                  <p:childTnLst>
                                    <p:set>
                                      <p:cBhvr>
                                        <p:cTn dur="1" fill="hold">
                                          <p:stCondLst>
                                            <p:cond delay="0"/>
                                          </p:stCondLst>
                                        </p:cTn>
                                        <p:tgtEl>
                                          <p:spTgt spid="370"/>
                                        </p:tgtEl>
                                        <p:attrNameLst>
                                          <p:attrName>style.visibility</p:attrName>
                                        </p:attrNameLst>
                                      </p:cBhvr>
                                      <p:to>
                                        <p:strVal val="visible"/>
                                      </p:to>
                                    </p:set>
                                    <p:animEffect filter="fade" transition="in">
                                      <p:cBhvr>
                                        <p:cTn dur="1000"/>
                                        <p:tgtEl>
                                          <p:spTgt spid="370"/>
                                        </p:tgtEl>
                                      </p:cBhvr>
                                    </p:animEffect>
                                  </p:childTnLst>
                                </p:cTn>
                              </p:par>
                              <p:par>
                                <p:cTn fill="hold" nodeType="withEffect" presetClass="entr" presetID="10" presetSubtype="0">
                                  <p:stCondLst>
                                    <p:cond delay="0"/>
                                  </p:stCondLst>
                                  <p:childTnLst>
                                    <p:set>
                                      <p:cBhvr>
                                        <p:cTn dur="1" fill="hold">
                                          <p:stCondLst>
                                            <p:cond delay="0"/>
                                          </p:stCondLst>
                                        </p:cTn>
                                        <p:tgtEl>
                                          <p:spTgt spid="374"/>
                                        </p:tgtEl>
                                        <p:attrNameLst>
                                          <p:attrName>style.visibility</p:attrName>
                                        </p:attrNameLst>
                                      </p:cBhvr>
                                      <p:to>
                                        <p:strVal val="visible"/>
                                      </p:to>
                                    </p:set>
                                    <p:animEffect filter="fade" transition="in">
                                      <p:cBhvr>
                                        <p:cTn dur="1000"/>
                                        <p:tgtEl>
                                          <p:spTgt spid="374"/>
                                        </p:tgtEl>
                                      </p:cBhvr>
                                    </p:animEffect>
                                  </p:childTnLst>
                                </p:cTn>
                              </p:par>
                              <p:par>
                                <p:cTn fill="hold" nodeType="withEffect" presetClass="entr" presetID="10" presetSubtype="0">
                                  <p:stCondLst>
                                    <p:cond delay="0"/>
                                  </p:stCondLst>
                                  <p:childTnLst>
                                    <p:set>
                                      <p:cBhvr>
                                        <p:cTn dur="1" fill="hold">
                                          <p:stCondLst>
                                            <p:cond delay="0"/>
                                          </p:stCondLst>
                                        </p:cTn>
                                        <p:tgtEl>
                                          <p:spTgt spid="390"/>
                                        </p:tgtEl>
                                        <p:attrNameLst>
                                          <p:attrName>style.visibility</p:attrName>
                                        </p:attrNameLst>
                                      </p:cBhvr>
                                      <p:to>
                                        <p:strVal val="visible"/>
                                      </p:to>
                                    </p:set>
                                    <p:animEffect filter="fade" transition="in">
                                      <p:cBhvr>
                                        <p:cTn dur="1000"/>
                                        <p:tgtEl>
                                          <p:spTgt spid="390"/>
                                        </p:tgtEl>
                                      </p:cBhvr>
                                    </p:animEffect>
                                  </p:childTnLst>
                                </p:cTn>
                              </p:par>
                              <p:par>
                                <p:cTn fill="hold" nodeType="withEffect" presetClass="entr" presetID="10" presetSubtype="0">
                                  <p:stCondLst>
                                    <p:cond delay="0"/>
                                  </p:stCondLst>
                                  <p:childTnLst>
                                    <p:set>
                                      <p:cBhvr>
                                        <p:cTn dur="1" fill="hold">
                                          <p:stCondLst>
                                            <p:cond delay="0"/>
                                          </p:stCondLst>
                                        </p:cTn>
                                        <p:tgtEl>
                                          <p:spTgt spid="394"/>
                                        </p:tgtEl>
                                        <p:attrNameLst>
                                          <p:attrName>style.visibility</p:attrName>
                                        </p:attrNameLst>
                                      </p:cBhvr>
                                      <p:to>
                                        <p:strVal val="visible"/>
                                      </p:to>
                                    </p:set>
                                    <p:animEffect filter="fade" transition="in">
                                      <p:cBhvr>
                                        <p:cTn dur="1000"/>
                                        <p:tgtEl>
                                          <p:spTgt spid="394"/>
                                        </p:tgtEl>
                                      </p:cBhvr>
                                    </p:animEffect>
                                  </p:childTnLst>
                                </p:cTn>
                              </p:par>
                              <p:par>
                                <p:cTn fill="hold" nodeType="withEffect" presetClass="entr" presetID="10" presetSubtype="0">
                                  <p:stCondLst>
                                    <p:cond delay="0"/>
                                  </p:stCondLst>
                                  <p:childTnLst>
                                    <p:set>
                                      <p:cBhvr>
                                        <p:cTn dur="1" fill="hold">
                                          <p:stCondLst>
                                            <p:cond delay="0"/>
                                          </p:stCondLst>
                                        </p:cTn>
                                        <p:tgtEl>
                                          <p:spTgt spid="391"/>
                                        </p:tgtEl>
                                        <p:attrNameLst>
                                          <p:attrName>style.visibility</p:attrName>
                                        </p:attrNameLst>
                                      </p:cBhvr>
                                      <p:to>
                                        <p:strVal val="visible"/>
                                      </p:to>
                                    </p:set>
                                    <p:animEffect filter="fade" transition="in">
                                      <p:cBhvr>
                                        <p:cTn dur="1000"/>
                                        <p:tgtEl>
                                          <p:spTgt spid="39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sp>
        <p:nvSpPr>
          <p:cNvPr id="399" name="Google Shape;399;p20"/>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s" sz="1600">
                <a:solidFill>
                  <a:srgbClr val="000000"/>
                </a:solidFill>
                <a:latin typeface="Arial"/>
                <a:ea typeface="Arial"/>
                <a:cs typeface="Arial"/>
                <a:sym typeface="Arial"/>
              </a:rPr>
              <a:t>Conclusiones del Preprocesamiento:</a:t>
            </a:r>
            <a:endParaRPr sz="1600">
              <a:solidFill>
                <a:srgbClr val="000000"/>
              </a:solidFill>
              <a:latin typeface="Arial"/>
              <a:ea typeface="Arial"/>
              <a:cs typeface="Arial"/>
              <a:sym typeface="Arial"/>
            </a:endParaRPr>
          </a:p>
          <a:p>
            <a:pPr indent="0" lvl="0" marL="0" rtl="0" algn="l">
              <a:lnSpc>
                <a:spcPct val="115000"/>
              </a:lnSpc>
              <a:spcBef>
                <a:spcPts val="1200"/>
              </a:spcBef>
              <a:spcAft>
                <a:spcPts val="0"/>
              </a:spcAft>
              <a:buNone/>
            </a:pPr>
            <a:r>
              <a:t/>
            </a:r>
            <a:endParaRPr sz="1100">
              <a:solidFill>
                <a:srgbClr val="000000"/>
              </a:solidFill>
              <a:latin typeface="Arial"/>
              <a:ea typeface="Arial"/>
              <a:cs typeface="Arial"/>
              <a:sym typeface="Arial"/>
            </a:endParaRPr>
          </a:p>
          <a:p>
            <a:pPr indent="-317500" lvl="0" marL="457200" rtl="0" algn="just">
              <a:lnSpc>
                <a:spcPct val="115000"/>
              </a:lnSpc>
              <a:spcBef>
                <a:spcPts val="1200"/>
              </a:spcBef>
              <a:spcAft>
                <a:spcPts val="0"/>
              </a:spcAft>
              <a:buClr>
                <a:srgbClr val="000000"/>
              </a:buClr>
              <a:buSzPts val="1400"/>
              <a:buFont typeface="Arial"/>
              <a:buChar char="●"/>
            </a:pPr>
            <a:r>
              <a:rPr b="0" lang="es" sz="1400">
                <a:solidFill>
                  <a:srgbClr val="000000"/>
                </a:solidFill>
                <a:latin typeface="Arial"/>
                <a:ea typeface="Arial"/>
                <a:cs typeface="Arial"/>
                <a:sym typeface="Arial"/>
              </a:rPr>
              <a:t>Incluir  información categórica (barrios y tipo de propiedad) genera un valor agregado en el rendimiento del modelo. </a:t>
            </a:r>
            <a:endParaRPr b="0" sz="1400">
              <a:solidFill>
                <a:srgbClr val="000000"/>
              </a:solidFill>
              <a:latin typeface="Arial"/>
              <a:ea typeface="Arial"/>
              <a:cs typeface="Arial"/>
              <a:sym typeface="Arial"/>
            </a:endParaRPr>
          </a:p>
          <a:p>
            <a:pPr indent="-317500" lvl="0" marL="457200" rtl="0" algn="just">
              <a:lnSpc>
                <a:spcPct val="115000"/>
              </a:lnSpc>
              <a:spcBef>
                <a:spcPts val="0"/>
              </a:spcBef>
              <a:spcAft>
                <a:spcPts val="0"/>
              </a:spcAft>
              <a:buClr>
                <a:srgbClr val="000000"/>
              </a:buClr>
              <a:buSzPts val="1400"/>
              <a:buFont typeface="Arial"/>
              <a:buChar char="●"/>
            </a:pPr>
            <a:r>
              <a:rPr b="0" lang="es" sz="1400">
                <a:solidFill>
                  <a:srgbClr val="000000"/>
                </a:solidFill>
                <a:latin typeface="Arial"/>
                <a:ea typeface="Arial"/>
                <a:cs typeface="Arial"/>
                <a:sym typeface="Arial"/>
              </a:rPr>
              <a:t>Tratar los outliers permite que datos no coherentes o extremos no sesgen a los modelos predictores, en especial en una regresión.</a:t>
            </a:r>
            <a:endParaRPr b="0" sz="1400">
              <a:solidFill>
                <a:srgbClr val="000000"/>
              </a:solidFill>
              <a:latin typeface="Arial"/>
              <a:ea typeface="Arial"/>
              <a:cs typeface="Arial"/>
              <a:sym typeface="Arial"/>
            </a:endParaRPr>
          </a:p>
          <a:p>
            <a:pPr indent="-317500" lvl="0" marL="457200" rtl="0" algn="just">
              <a:lnSpc>
                <a:spcPct val="115000"/>
              </a:lnSpc>
              <a:spcBef>
                <a:spcPts val="0"/>
              </a:spcBef>
              <a:spcAft>
                <a:spcPts val="0"/>
              </a:spcAft>
              <a:buClr>
                <a:srgbClr val="000000"/>
              </a:buClr>
              <a:buSzPts val="1400"/>
              <a:buFont typeface="Arial"/>
              <a:buChar char="●"/>
            </a:pPr>
            <a:r>
              <a:rPr b="0" lang="es" sz="1400">
                <a:solidFill>
                  <a:srgbClr val="000000"/>
                </a:solidFill>
                <a:latin typeface="Arial"/>
                <a:ea typeface="Arial"/>
                <a:cs typeface="Arial"/>
                <a:sym typeface="Arial"/>
              </a:rPr>
              <a:t>Para mejorar la calidad de los datos y, por tanto, el rendimiento del modelo es fundamental llevar a cabo un mantenimiento de datos para detectar problemas al principio.  La exploración de los datos ofrece una idea para saber qué tratamiento realizar.</a:t>
            </a:r>
            <a:endParaRPr b="0" sz="1400">
              <a:solidFill>
                <a:srgbClr val="000000"/>
              </a:solidFill>
              <a:latin typeface="Arial"/>
              <a:ea typeface="Arial"/>
              <a:cs typeface="Arial"/>
              <a:sym typeface="Arial"/>
            </a:endParaRPr>
          </a:p>
          <a:p>
            <a:pPr indent="-317500" lvl="0" marL="457200" rtl="0" algn="just">
              <a:lnSpc>
                <a:spcPct val="115000"/>
              </a:lnSpc>
              <a:spcBef>
                <a:spcPts val="0"/>
              </a:spcBef>
              <a:spcAft>
                <a:spcPts val="0"/>
              </a:spcAft>
              <a:buClr>
                <a:srgbClr val="000000"/>
              </a:buClr>
              <a:buSzPts val="1400"/>
              <a:buFont typeface="Arial"/>
              <a:buChar char="●"/>
            </a:pPr>
            <a:r>
              <a:rPr b="0" lang="es" sz="1400">
                <a:solidFill>
                  <a:srgbClr val="000000"/>
                </a:solidFill>
                <a:latin typeface="Arial"/>
                <a:ea typeface="Arial"/>
                <a:cs typeface="Arial"/>
                <a:sym typeface="Arial"/>
              </a:rPr>
              <a:t>Esta etapa elegiría nuevamente Vecinos más Cercanos pero con k_vecinos= 4 p=1, con todos los atributos y con la transformación de datos.</a:t>
            </a:r>
            <a:endParaRPr sz="1400">
              <a:solidFill>
                <a:srgbClr val="000000"/>
              </a:solidFill>
              <a:latin typeface="Arial"/>
              <a:ea typeface="Arial"/>
              <a:cs typeface="Arial"/>
              <a:sym typeface="Arial"/>
            </a:endParaRPr>
          </a:p>
        </p:txBody>
      </p:sp>
      <p:sp>
        <p:nvSpPr>
          <p:cNvPr id="400" name="Google Shape;400;p20"/>
          <p:cNvSpPr txBox="1"/>
          <p:nvPr/>
        </p:nvSpPr>
        <p:spPr>
          <a:xfrm>
            <a:off x="1895950" y="992025"/>
            <a:ext cx="4551000" cy="53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Nunito"/>
              <a:ea typeface="Nunito"/>
              <a:cs typeface="Nunito"/>
              <a:sym typeface="Nuni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pic>
        <p:nvPicPr>
          <p:cNvPr id="405" name="Google Shape;405;p21"/>
          <p:cNvPicPr preferRelativeResize="0"/>
          <p:nvPr/>
        </p:nvPicPr>
        <p:blipFill>
          <a:blip r:embed="rId3">
            <a:alphaModFix/>
          </a:blip>
          <a:stretch>
            <a:fillRect/>
          </a:stretch>
        </p:blipFill>
        <p:spPr>
          <a:xfrm>
            <a:off x="0" y="0"/>
            <a:ext cx="9243874" cy="5143500"/>
          </a:xfrm>
          <a:prstGeom prst="rect">
            <a:avLst/>
          </a:prstGeom>
          <a:noFill/>
          <a:ln>
            <a:noFill/>
          </a:ln>
        </p:spPr>
      </p:pic>
      <p:sp>
        <p:nvSpPr>
          <p:cNvPr id="406" name="Google Shape;406;p21"/>
          <p:cNvSpPr txBox="1"/>
          <p:nvPr>
            <p:ph type="title"/>
          </p:nvPr>
        </p:nvSpPr>
        <p:spPr>
          <a:xfrm>
            <a:off x="824000" y="763600"/>
            <a:ext cx="5857800" cy="3573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
              <a:t>Modelos Avanzados</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